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autoCompressPictures="0">
  <p:sldMasterIdLst>
    <p:sldMasterId id="2147483648" r:id="rId1"/>
  </p:sldMasterIdLst>
  <p:notesMasterIdLst>
    <p:notesMasterId r:id="rId64"/>
  </p:notesMasterIdLst>
  <p:handoutMasterIdLst>
    <p:handoutMasterId r:id="rId65"/>
  </p:handoutMasterIdLst>
  <p:sldIdLst>
    <p:sldId id="263" r:id="rId2"/>
    <p:sldId id="257" r:id="rId3"/>
    <p:sldId id="269" r:id="rId4"/>
    <p:sldId id="270" r:id="rId5"/>
    <p:sldId id="374" r:id="rId6"/>
    <p:sldId id="424" r:id="rId7"/>
    <p:sldId id="388" r:id="rId8"/>
    <p:sldId id="425" r:id="rId9"/>
    <p:sldId id="385" r:id="rId10"/>
    <p:sldId id="389" r:id="rId11"/>
    <p:sldId id="390" r:id="rId12"/>
    <p:sldId id="392" r:id="rId13"/>
    <p:sldId id="391" r:id="rId14"/>
    <p:sldId id="393" r:id="rId15"/>
    <p:sldId id="387" r:id="rId16"/>
    <p:sldId id="394" r:id="rId17"/>
    <p:sldId id="386" r:id="rId18"/>
    <p:sldId id="376" r:id="rId19"/>
    <p:sldId id="426" r:id="rId20"/>
    <p:sldId id="396" r:id="rId21"/>
    <p:sldId id="397" r:id="rId22"/>
    <p:sldId id="384" r:id="rId23"/>
    <p:sldId id="398" r:id="rId24"/>
    <p:sldId id="399" r:id="rId25"/>
    <p:sldId id="400" r:id="rId26"/>
    <p:sldId id="431" r:id="rId27"/>
    <p:sldId id="401" r:id="rId28"/>
    <p:sldId id="402" r:id="rId29"/>
    <p:sldId id="403" r:id="rId30"/>
    <p:sldId id="404" r:id="rId31"/>
    <p:sldId id="405" r:id="rId32"/>
    <p:sldId id="383" r:id="rId33"/>
    <p:sldId id="406" r:id="rId34"/>
    <p:sldId id="407" r:id="rId35"/>
    <p:sldId id="408" r:id="rId36"/>
    <p:sldId id="409" r:id="rId37"/>
    <p:sldId id="410" r:id="rId38"/>
    <p:sldId id="382" r:id="rId39"/>
    <p:sldId id="412" r:id="rId40"/>
    <p:sldId id="413" r:id="rId41"/>
    <p:sldId id="414" r:id="rId42"/>
    <p:sldId id="415" r:id="rId43"/>
    <p:sldId id="381" r:id="rId44"/>
    <p:sldId id="416" r:id="rId45"/>
    <p:sldId id="377" r:id="rId46"/>
    <p:sldId id="434" r:id="rId47"/>
    <p:sldId id="435" r:id="rId48"/>
    <p:sldId id="432" r:id="rId49"/>
    <p:sldId id="418" r:id="rId50"/>
    <p:sldId id="417" r:id="rId51"/>
    <p:sldId id="419" r:id="rId52"/>
    <p:sldId id="427" r:id="rId53"/>
    <p:sldId id="379" r:id="rId54"/>
    <p:sldId id="429" r:id="rId55"/>
    <p:sldId id="420" r:id="rId56"/>
    <p:sldId id="428" r:id="rId57"/>
    <p:sldId id="421" r:id="rId58"/>
    <p:sldId id="380" r:id="rId59"/>
    <p:sldId id="430" r:id="rId60"/>
    <p:sldId id="422" r:id="rId61"/>
    <p:sldId id="378" r:id="rId62"/>
    <p:sldId id="423" r:id="rId63"/>
  </p:sldIdLst>
  <p:sldSz cx="12192000" cy="6858000"/>
  <p:notesSz cx="6858000" cy="9312275"/>
  <p:embeddedFontLst>
    <p:embeddedFont>
      <p:font typeface="Helvetica" panose="020B0604020202020204" pitchFamily="34" charset="0"/>
      <p:regular r:id="rId66"/>
      <p:bold r:id="rId67"/>
      <p:italic r:id="rId68"/>
      <p:boldItalic r:id="rId69"/>
    </p:embeddedFont>
    <p:embeddedFont>
      <p:font typeface="Open Sans" panose="020B0604020202020204" charset="0"/>
      <p:regular r:id="rId70"/>
    </p:embeddedFont>
    <p:embeddedFont>
      <p:font typeface="Calibri" panose="020F0502020204030204" pitchFamily="34" charset="0"/>
      <p:regular r:id="rId71"/>
      <p:bold r:id="rId72"/>
      <p:italic r:id="rId73"/>
      <p:boldItalic r:id="rId74"/>
    </p:embeddedFont>
  </p:embeddedFontLst>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A78"/>
    <a:srgbClr val="006298"/>
    <a:srgbClr val="000000"/>
    <a:srgbClr val="FF6300"/>
    <a:srgbClr val="E9255F"/>
    <a:srgbClr val="0098D4"/>
    <a:srgbClr val="00B8E7"/>
    <a:srgbClr val="81D0ED"/>
    <a:srgbClr val="F6B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27" autoAdjust="0"/>
    <p:restoredTop sz="95332" autoAdjust="0"/>
  </p:normalViewPr>
  <p:slideViewPr>
    <p:cSldViewPr snapToGrid="0" snapToObjects="1">
      <p:cViewPr varScale="1">
        <p:scale>
          <a:sx n="88" d="100"/>
          <a:sy n="88" d="100"/>
        </p:scale>
        <p:origin x="499" y="62"/>
      </p:cViewPr>
      <p:guideLst/>
    </p:cSldViewPr>
  </p:slideViewPr>
  <p:outlineViewPr>
    <p:cViewPr>
      <p:scale>
        <a:sx n="33" d="100"/>
        <a:sy n="33" d="100"/>
      </p:scale>
      <p:origin x="0" y="-3726"/>
    </p:cViewPr>
  </p:outlineViewPr>
  <p:notesTextViewPr>
    <p:cViewPr>
      <p:scale>
        <a:sx n="1" d="1"/>
        <a:sy n="1" d="1"/>
      </p:scale>
      <p:origin x="0" y="0"/>
    </p:cViewPr>
  </p:notesTextViewPr>
  <p:sorterViewPr>
    <p:cViewPr>
      <p:scale>
        <a:sx n="81" d="100"/>
        <a:sy n="81" d="100"/>
      </p:scale>
      <p:origin x="0" y="-11850"/>
    </p:cViewPr>
  </p:sorterViewPr>
  <p:notesViewPr>
    <p:cSldViewPr snapToGrid="0" snapToObjects="1">
      <p:cViewPr varScale="1">
        <p:scale>
          <a:sx n="54" d="100"/>
          <a:sy n="54" d="100"/>
        </p:scale>
        <p:origin x="2058"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3.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1.fntdata"/><Relationship Id="rId74" Type="http://schemas.openxmlformats.org/officeDocument/2006/relationships/font" Target="fonts/font9.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4.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73" Type="http://schemas.openxmlformats.org/officeDocument/2006/relationships/font" Target="fonts/font8.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7231"/>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67231"/>
          </a:xfrm>
          <a:prstGeom prst="rect">
            <a:avLst/>
          </a:prstGeom>
        </p:spPr>
        <p:txBody>
          <a:bodyPr vert="horz" lIns="91440" tIns="45720" rIns="91440" bIns="45720" rtlCol="0"/>
          <a:lstStyle>
            <a:lvl1pPr algn="r">
              <a:defRPr sz="1200"/>
            </a:lvl1pPr>
          </a:lstStyle>
          <a:p>
            <a:fld id="{5E8AA413-85C6-40F2-B867-268CAAA7E377}" type="datetimeFigureOut">
              <a:rPr lang="en-US" smtClean="0"/>
              <a:t>8/15/2022</a:t>
            </a:fld>
            <a:endParaRPr lang="en-US" dirty="0"/>
          </a:p>
        </p:txBody>
      </p:sp>
      <p:sp>
        <p:nvSpPr>
          <p:cNvPr id="4" name="Footer Placeholder 3"/>
          <p:cNvSpPr>
            <a:spLocks noGrp="1"/>
          </p:cNvSpPr>
          <p:nvPr>
            <p:ph type="ftr" sz="quarter" idx="2"/>
          </p:nvPr>
        </p:nvSpPr>
        <p:spPr>
          <a:xfrm>
            <a:off x="0" y="8845046"/>
            <a:ext cx="2971800" cy="46723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845046"/>
            <a:ext cx="2971800" cy="467230"/>
          </a:xfrm>
          <a:prstGeom prst="rect">
            <a:avLst/>
          </a:prstGeom>
        </p:spPr>
        <p:txBody>
          <a:bodyPr vert="horz" lIns="91440" tIns="45720" rIns="91440" bIns="45720" rtlCol="0" anchor="b"/>
          <a:lstStyle>
            <a:lvl1pPr algn="r">
              <a:defRPr sz="1200"/>
            </a:lvl1pPr>
          </a:lstStyle>
          <a:p>
            <a:fld id="{6767803E-66EE-42CE-8DFB-98553954E472}" type="slidenum">
              <a:rPr lang="en-US" smtClean="0"/>
              <a:t>‹#›</a:t>
            </a:fld>
            <a:endParaRPr lang="en-US" dirty="0"/>
          </a:p>
        </p:txBody>
      </p:sp>
    </p:spTree>
    <p:extLst>
      <p:ext uri="{BB962C8B-B14F-4D97-AF65-F5344CB8AC3E}">
        <p14:creationId xmlns:p14="http://schemas.microsoft.com/office/powerpoint/2010/main" val="21762102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7231"/>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3884613" y="0"/>
            <a:ext cx="2971800" cy="467231"/>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86680D68-05FF-7942-990A-B21BB8E6CE33}" type="datetimeFigureOut">
              <a:rPr lang="en-US"/>
              <a:pPr>
                <a:defRPr/>
              </a:pPr>
              <a:t>8/15/2022</a:t>
            </a:fld>
            <a:endParaRPr lang="en-US" dirty="0"/>
          </a:p>
        </p:txBody>
      </p:sp>
      <p:sp>
        <p:nvSpPr>
          <p:cNvPr id="4" name="Slide Image Placeholder 3"/>
          <p:cNvSpPr>
            <a:spLocks noGrp="1" noRot="1" noChangeAspect="1"/>
          </p:cNvSpPr>
          <p:nvPr>
            <p:ph type="sldImg" idx="2"/>
          </p:nvPr>
        </p:nvSpPr>
        <p:spPr>
          <a:xfrm>
            <a:off x="635000" y="1163638"/>
            <a:ext cx="5588000" cy="314325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481532"/>
            <a:ext cx="5486400" cy="3666708"/>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45046"/>
            <a:ext cx="2971800" cy="46723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3884613" y="8845046"/>
            <a:ext cx="2971800" cy="467230"/>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91CAE60C-72A0-D14D-8733-C13212F694AD}" type="slidenum">
              <a:rPr lang="en-US"/>
              <a:pPr>
                <a:defRPr/>
              </a:pPr>
              <a:t>‹#›</a:t>
            </a:fld>
            <a:endParaRPr lang="en-US" dirty="0"/>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Before beginning this module, students should have an understanding of the topics and terms presented in the previous modules.</a:t>
            </a:r>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1</a:t>
            </a:fld>
            <a:endParaRPr lang="en-US" dirty="0"/>
          </a:p>
        </p:txBody>
      </p:sp>
    </p:spTree>
    <p:extLst>
      <p:ext uri="{BB962C8B-B14F-4D97-AF65-F5344CB8AC3E}">
        <p14:creationId xmlns:p14="http://schemas.microsoft.com/office/powerpoint/2010/main" val="31126105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6-1 </a:t>
            </a:r>
            <a:r>
              <a:rPr lang="en-US" dirty="0"/>
              <a:t>shows how this shared responsibility breaks down according to the type of cloud deployment.</a:t>
            </a:r>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10</a:t>
            </a:fld>
            <a:endParaRPr lang="en-US" dirty="0"/>
          </a:p>
        </p:txBody>
      </p:sp>
    </p:spTree>
    <p:extLst>
      <p:ext uri="{BB962C8B-B14F-4D97-AF65-F5344CB8AC3E}">
        <p14:creationId xmlns:p14="http://schemas.microsoft.com/office/powerpoint/2010/main" val="1927759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0" i="0" kern="1200" dirty="0">
                <a:solidFill>
                  <a:schemeClr val="tx1"/>
                </a:solidFill>
                <a:effectLst/>
                <a:latin typeface="+mn-lt"/>
                <a:ea typeface="+mn-ea"/>
                <a:cs typeface="+mn-cs"/>
              </a:rPr>
              <a:t>Traditionally, the application life cycle began with a development team, passed through a security team, and went on to be deployed and maintained by the operations team.</a:t>
            </a:r>
            <a:r>
              <a:rPr lang="en-US" dirty="0"/>
              <a:t> </a:t>
            </a:r>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11</a:t>
            </a:fld>
            <a:endParaRPr lang="en-US" dirty="0"/>
          </a:p>
        </p:txBody>
      </p:sp>
    </p:spTree>
    <p:extLst>
      <p:ext uri="{BB962C8B-B14F-4D97-AF65-F5344CB8AC3E}">
        <p14:creationId xmlns:p14="http://schemas.microsoft.com/office/powerpoint/2010/main" val="195875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0" i="0" kern="1200" dirty="0">
                <a:solidFill>
                  <a:schemeClr val="tx1"/>
                </a:solidFill>
                <a:effectLst/>
                <a:latin typeface="+mn-lt"/>
                <a:ea typeface="+mn-ea"/>
                <a:cs typeface="+mn-cs"/>
              </a:rPr>
              <a:t>Network segmentation in general is used for many purposes, including increasing both efficiency and security of</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network communications. Traditional segmentation techniques for on-prem networks</a:t>
            </a:r>
            <a:r>
              <a:rPr lang="en-US" sz="1200" b="0" i="0" kern="1200" baseline="0" dirty="0">
                <a:solidFill>
                  <a:schemeClr val="tx1"/>
                </a:solidFill>
                <a:effectLst/>
                <a:latin typeface="+mn-lt"/>
                <a:ea typeface="+mn-ea"/>
                <a:cs typeface="+mn-cs"/>
              </a:rPr>
              <a:t> include </a:t>
            </a:r>
            <a:r>
              <a:rPr lang="en-US" sz="1200" b="0" i="0" kern="1200" dirty="0">
                <a:solidFill>
                  <a:schemeClr val="tx1"/>
                </a:solidFill>
                <a:effectLst/>
                <a:latin typeface="+mn-lt"/>
                <a:ea typeface="+mn-ea"/>
                <a:cs typeface="+mn-cs"/>
              </a:rPr>
              <a:t>VLANs and firewalls, and cloud-centric segmentation techniques include VPCs and gateways. </a:t>
            </a:r>
          </a:p>
          <a:p>
            <a:pPr lvl="0"/>
            <a:endParaRPr lang="en-US" sz="1200" b="0" i="0" kern="1200" dirty="0">
              <a:solidFill>
                <a:schemeClr val="tx1"/>
              </a:solidFill>
              <a:effectLst/>
              <a:latin typeface="+mn-lt"/>
              <a:ea typeface="+mn-ea"/>
              <a:cs typeface="+mn-cs"/>
            </a:endParaRPr>
          </a:p>
          <a:p>
            <a:pPr lvl="0"/>
            <a:r>
              <a:rPr lang="en-US" sz="1200" b="0" i="0" kern="1200" dirty="0">
                <a:solidFill>
                  <a:schemeClr val="tx1"/>
                </a:solidFill>
                <a:effectLst/>
                <a:latin typeface="+mn-lt"/>
                <a:ea typeface="+mn-ea"/>
                <a:cs typeface="+mn-cs"/>
              </a:rPr>
              <a:t>In this module,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you’ll learn about more cloud-centric security tools, such as security groups and network ACLs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(access control lists). To put these tools in context, you’ll need to learn first about microsegmentation.</a:t>
            </a:r>
          </a:p>
          <a:p>
            <a:pPr lvl="0"/>
            <a:endParaRPr lang="en-US" sz="1200" b="0" i="0" kern="1200" dirty="0">
              <a:solidFill>
                <a:schemeClr val="tx1"/>
              </a:solidFill>
              <a:effectLst/>
              <a:latin typeface="+mn-lt"/>
              <a:ea typeface="+mn-ea"/>
              <a:cs typeface="+mn-cs"/>
            </a:endParaRPr>
          </a:p>
          <a:p>
            <a:pPr lvl="0"/>
            <a:r>
              <a:rPr lang="en-US" b="1" dirty="0"/>
              <a:t>Microsegmentation</a:t>
            </a:r>
            <a:r>
              <a:rPr lang="en-US" dirty="0"/>
              <a:t> refers</a:t>
            </a:r>
            <a:r>
              <a:rPr lang="en-US" baseline="0" dirty="0"/>
              <a:t> to a</a:t>
            </a:r>
            <a:r>
              <a:rPr lang="en-US" dirty="0"/>
              <a:t> security technique that allows for granular control of traffic and workflows within a cloud-based network.</a:t>
            </a:r>
          </a:p>
          <a:p>
            <a:pPr lvl="0"/>
            <a:endParaRPr lang="en-US" dirty="0"/>
          </a:p>
          <a:p>
            <a:pPr lvl="0"/>
            <a:r>
              <a:rPr lang="en-US" sz="1200" b="1" i="0" kern="1200" dirty="0">
                <a:solidFill>
                  <a:schemeClr val="tx1"/>
                </a:solidFill>
                <a:effectLst/>
                <a:latin typeface="+mn-lt"/>
                <a:ea typeface="+mn-ea"/>
                <a:cs typeface="+mn-cs"/>
              </a:rPr>
              <a:t>Zero-trust security model </a:t>
            </a:r>
            <a:r>
              <a:rPr lang="en-US" sz="1200" b="0" i="0" kern="1200" dirty="0">
                <a:solidFill>
                  <a:schemeClr val="tx1"/>
                </a:solidFill>
                <a:effectLst/>
                <a:latin typeface="+mn-lt"/>
                <a:ea typeface="+mn-ea"/>
                <a:cs typeface="+mn-cs"/>
              </a:rPr>
              <a:t>refers</a:t>
            </a:r>
            <a:r>
              <a:rPr lang="en-US" sz="1200" b="0" i="0" kern="1200" baseline="0" dirty="0">
                <a:solidFill>
                  <a:schemeClr val="tx1"/>
                </a:solidFill>
                <a:effectLst/>
                <a:latin typeface="+mn-lt"/>
                <a:ea typeface="+mn-ea"/>
                <a:cs typeface="+mn-cs"/>
              </a:rPr>
              <a:t> to a</a:t>
            </a:r>
            <a:r>
              <a:rPr lang="en-US" sz="1200" b="0" i="0" kern="1200" dirty="0">
                <a:solidFill>
                  <a:schemeClr val="tx1"/>
                </a:solidFill>
                <a:effectLst/>
                <a:latin typeface="+mn-lt"/>
                <a:ea typeface="+mn-ea"/>
                <a:cs typeface="+mn-cs"/>
              </a:rPr>
              <a:t> security approach that assumes nothing in the network is trustworthy</a:t>
            </a:r>
            <a:r>
              <a:rPr lang="en-US" sz="1200" b="0" i="0" kern="1200" baseline="0" dirty="0">
                <a:solidFill>
                  <a:schemeClr val="tx1"/>
                </a:solidFill>
                <a:effectLst/>
                <a:latin typeface="+mn-lt"/>
                <a:ea typeface="+mn-ea"/>
                <a:cs typeface="+mn-cs"/>
              </a:rPr>
              <a:t> until proven otherwise</a:t>
            </a:r>
            <a:r>
              <a:rPr lang="en-US" sz="1200" b="0" i="0" kern="1200" baseline="0" dirty="0" smtClean="0">
                <a:solidFill>
                  <a:schemeClr val="tx1"/>
                </a:solidFill>
                <a:effectLst/>
                <a:latin typeface="+mn-lt"/>
                <a:ea typeface="+mn-ea"/>
                <a:cs typeface="+mn-cs"/>
              </a:rPr>
              <a:t>.</a:t>
            </a:r>
          </a:p>
          <a:p>
            <a:pPr lvl="0"/>
            <a:r>
              <a:rPr lang="ar-JO" b="0" dirty="0" smtClean="0"/>
              <a:t>يقال إن حركة المرور تسير في اتجاه جانبي أو شرق - غرب</a:t>
            </a:r>
            <a:endParaRPr lang="en-US" b="0" dirty="0"/>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13</a:t>
            </a:fld>
            <a:endParaRPr lang="en-US" dirty="0"/>
          </a:p>
        </p:txBody>
      </p:sp>
    </p:spTree>
    <p:extLst>
      <p:ext uri="{BB962C8B-B14F-4D97-AF65-F5344CB8AC3E}">
        <p14:creationId xmlns:p14="http://schemas.microsoft.com/office/powerpoint/2010/main" val="51560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Microsegmentation tools are often application-aware.</a:t>
            </a:r>
          </a:p>
          <a:p>
            <a:pPr marL="171450" lvl="0" indent="-171450">
              <a:buFont typeface="Arial" panose="020B0604020202020204" pitchFamily="34" charset="0"/>
              <a:buChar char="•"/>
            </a:pPr>
            <a:r>
              <a:rPr lang="en-US" dirty="0"/>
              <a:t>Allows for fine-tuned control of exactly what kinds of information can flow between two systems,</a:t>
            </a:r>
            <a:r>
              <a:rPr lang="en-US" baseline="0" dirty="0"/>
              <a:t> </a:t>
            </a:r>
            <a:r>
              <a:rPr lang="en-US" dirty="0"/>
              <a:t>applications, or networks.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Applications themselves often comprise multiple components residing in different locations within an organization’s cloud. For example, a web app running on a web server might rely on a database hosted in an</a:t>
            </a:r>
            <a:r>
              <a:rPr lang="en-US" baseline="0" dirty="0"/>
              <a:t> </a:t>
            </a:r>
            <a:r>
              <a:rPr lang="en-US" dirty="0"/>
              <a:t>entirely different location. The communications between these components can be controlled and monitored by microsegmentation tools.</a:t>
            </a:r>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14</a:t>
            </a:fld>
            <a:endParaRPr lang="en-US" dirty="0"/>
          </a:p>
        </p:txBody>
      </p:sp>
    </p:spTree>
    <p:extLst>
      <p:ext uri="{BB962C8B-B14F-4D97-AF65-F5344CB8AC3E}">
        <p14:creationId xmlns:p14="http://schemas.microsoft.com/office/powerpoint/2010/main" val="3881611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Shadow IT </a:t>
            </a:r>
            <a:r>
              <a:rPr lang="en-US" b="0" dirty="0"/>
              <a:t>refers</a:t>
            </a:r>
            <a:r>
              <a:rPr lang="en-US" b="0" baseline="0" dirty="0"/>
              <a:t> to </a:t>
            </a:r>
            <a:r>
              <a:rPr lang="en-US" dirty="0"/>
              <a:t>IT resources or systems in an organization that were not submitted to formal approval processes and likely exist outside the knowledge or oversight of the IT department</a:t>
            </a:r>
            <a:r>
              <a:rPr lang="en-US" dirty="0" smtClean="0"/>
              <a:t>.</a:t>
            </a:r>
          </a:p>
          <a:p>
            <a:pPr lvl="0"/>
            <a:r>
              <a:rPr lang="ar-JO" dirty="0" smtClean="0"/>
              <a:t>الجانب السلبي لموارد الظل غير الخاضعة للرقابة</a:t>
            </a:r>
          </a:p>
          <a:p>
            <a:pPr lvl="0"/>
            <a:r>
              <a:rPr lang="ar-JO" dirty="0" smtClean="0"/>
              <a:t>الثغرات الأمنية والنقاط العمياء</a:t>
            </a:r>
          </a:p>
          <a:p>
            <a:pPr lvl="0"/>
            <a:r>
              <a:rPr lang="ar-JO" dirty="0" smtClean="0"/>
              <a:t>عدم الكفاءة على مستوى المنظمة إذا لم تتم إدارة الموارد على نطاق واسع</a:t>
            </a:r>
            <a:endParaRPr lang="en-US" dirty="0"/>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15</a:t>
            </a:fld>
            <a:endParaRPr lang="en-US" dirty="0"/>
          </a:p>
        </p:txBody>
      </p:sp>
    </p:spTree>
    <p:extLst>
      <p:ext uri="{BB962C8B-B14F-4D97-AF65-F5344CB8AC3E}">
        <p14:creationId xmlns:p14="http://schemas.microsoft.com/office/powerpoint/2010/main" val="26592639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Company policy should emphasize that no regulated data can be stored or processed through shadow IT solutions. </a:t>
            </a:r>
          </a:p>
          <a:p>
            <a:pPr lvl="0"/>
            <a:endParaRPr lang="en-US" dirty="0"/>
          </a:p>
          <a:p>
            <a:pPr lvl="0"/>
            <a:r>
              <a:rPr lang="en-US" dirty="0"/>
              <a:t>At the same time, consider that guidelines for how best to use shadow IT products might be more beneficial both for IT and for other employees. These guidelines can provide direction toward products that are known to be more</a:t>
            </a:r>
            <a:r>
              <a:rPr lang="en-US" baseline="0" dirty="0"/>
              <a:t> </a:t>
            </a:r>
            <a:r>
              <a:rPr lang="en-US" dirty="0"/>
              <a:t>reliable, such as Office 365, rather than blocking well-known apps only for employees to resort to less secure</a:t>
            </a:r>
            <a:r>
              <a:rPr lang="en-US" baseline="0" dirty="0"/>
              <a:t> </a:t>
            </a:r>
            <a:r>
              <a:rPr lang="en-US" dirty="0"/>
              <a:t>options. Opening those lines of communication so that employees feel supported in finding the solutions they need will enable IT to provide both support and protection more effectively.</a:t>
            </a:r>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16</a:t>
            </a:fld>
            <a:endParaRPr lang="en-US" dirty="0"/>
          </a:p>
        </p:txBody>
      </p:sp>
    </p:spTree>
    <p:extLst>
      <p:ext uri="{BB962C8B-B14F-4D97-AF65-F5344CB8AC3E}">
        <p14:creationId xmlns:p14="http://schemas.microsoft.com/office/powerpoint/2010/main" val="39444524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There are various perspectives on how to best cover each layer.</a:t>
            </a:r>
          </a:p>
          <a:p>
            <a:pPr marL="228600" lvl="0" indent="-228600">
              <a:buFont typeface="+mj-lt"/>
              <a:buAutoNum type="arabicPeriod"/>
            </a:pPr>
            <a:r>
              <a:rPr lang="en-US" dirty="0"/>
              <a:t>Many organizations end up with a </a:t>
            </a:r>
            <a:r>
              <a:rPr lang="en-US" b="1" dirty="0"/>
              <a:t>patchwork system </a:t>
            </a:r>
            <a:r>
              <a:rPr lang="en-US" dirty="0"/>
              <a:t>that uses pieces of one security tool and pieces of</a:t>
            </a:r>
            <a:r>
              <a:rPr lang="en-US" baseline="0" dirty="0"/>
              <a:t> </a:t>
            </a:r>
            <a:r>
              <a:rPr lang="en-US" dirty="0"/>
              <a:t>another. This is dangerous in that it can leave gaps in coverage. It’s also difficult to monitor feedback from multiple security systems.</a:t>
            </a:r>
          </a:p>
          <a:p>
            <a:pPr marL="228600" lvl="0" indent="-228600">
              <a:buFont typeface="+mj-lt"/>
              <a:buAutoNum type="arabicPeriod"/>
            </a:pPr>
            <a:r>
              <a:rPr lang="en-US" dirty="0"/>
              <a:t>A better approach is to use a </a:t>
            </a:r>
            <a:r>
              <a:rPr lang="en-US" b="1" dirty="0"/>
              <a:t>unified, end-to-end cloud security system</a:t>
            </a:r>
            <a:r>
              <a:rPr lang="en-US" dirty="0"/>
              <a:t>. This often means relying on a CSP’s built-in security tools, which helps eliminate compatibility issues, increases visibility into your cloud infrastructure, collects monitoring activities in a central location, and scales more efficiently as business needs expand. New challenges arise when blending multiple CSPs, but even in these circumstances, CSPs are catching on and providing security solutions that bridge the gap between various cloud platforms.</a:t>
            </a:r>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17</a:t>
            </a:fld>
            <a:endParaRPr lang="en-US" dirty="0"/>
          </a:p>
        </p:txBody>
      </p:sp>
    </p:spTree>
    <p:extLst>
      <p:ext uri="{BB962C8B-B14F-4D97-AF65-F5344CB8AC3E}">
        <p14:creationId xmlns:p14="http://schemas.microsoft.com/office/powerpoint/2010/main" val="29726463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18</a:t>
            </a:fld>
            <a:endParaRPr lang="en-US" dirty="0"/>
          </a:p>
        </p:txBody>
      </p:sp>
    </p:spTree>
    <p:extLst>
      <p:ext uri="{BB962C8B-B14F-4D97-AF65-F5344CB8AC3E}">
        <p14:creationId xmlns:p14="http://schemas.microsoft.com/office/powerpoint/2010/main" val="28522847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19</a:t>
            </a:fld>
            <a:endParaRPr lang="en-US" dirty="0"/>
          </a:p>
        </p:txBody>
      </p:sp>
    </p:spTree>
    <p:extLst>
      <p:ext uri="{BB962C8B-B14F-4D97-AF65-F5344CB8AC3E}">
        <p14:creationId xmlns:p14="http://schemas.microsoft.com/office/powerpoint/2010/main" val="9159700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20</a:t>
            </a:fld>
            <a:endParaRPr lang="en-US" dirty="0"/>
          </a:p>
        </p:txBody>
      </p:sp>
    </p:spTree>
    <p:extLst>
      <p:ext uri="{BB962C8B-B14F-4D97-AF65-F5344CB8AC3E}">
        <p14:creationId xmlns:p14="http://schemas.microsoft.com/office/powerpoint/2010/main" val="934838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module has several objectives intended to introduce cloud infrastructure concepts and considerations for the Cloud+ certification, as well as common terms that provide a foundation for the certification exam and the remainder of the course.</a:t>
            </a:r>
          </a:p>
          <a:p>
            <a:endParaRPr lang="en-US" baseline="0" dirty="0"/>
          </a:p>
          <a:p>
            <a:r>
              <a:rPr lang="en-US" b="1" u="sng" baseline="0" dirty="0"/>
              <a:t>Instructor Tip</a:t>
            </a:r>
          </a:p>
          <a:p>
            <a:r>
              <a:rPr lang="en-US" baseline="0" dirty="0"/>
              <a:t>Be sure students understand these objectives so they understand why topics are being covered and their importance in their future careers involving cloud computing technologies.</a:t>
            </a:r>
            <a:endParaRPr lang="en-US" dirty="0"/>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2</a:t>
            </a:fld>
            <a:endParaRPr lang="en-US" dirty="0"/>
          </a:p>
        </p:txBody>
      </p:sp>
    </p:spTree>
    <p:extLst>
      <p:ext uri="{BB962C8B-B14F-4D97-AF65-F5344CB8AC3E}">
        <p14:creationId xmlns:p14="http://schemas.microsoft.com/office/powerpoint/2010/main" val="3235240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6-3 </a:t>
            </a:r>
            <a:r>
              <a:rPr lang="en-US" dirty="0"/>
              <a:t>shows a diagram of how the firewall rule checking process plays out.</a:t>
            </a:r>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21</a:t>
            </a:fld>
            <a:endParaRPr lang="en-US" dirty="0"/>
          </a:p>
        </p:txBody>
      </p:sp>
    </p:spTree>
    <p:extLst>
      <p:ext uri="{BB962C8B-B14F-4D97-AF65-F5344CB8AC3E}">
        <p14:creationId xmlns:p14="http://schemas.microsoft.com/office/powerpoint/2010/main" val="21632514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u="sng" dirty="0"/>
              <a:t>Instructor Note</a:t>
            </a:r>
          </a:p>
          <a:p>
            <a:pPr marL="0" lvl="0" indent="0">
              <a:buFont typeface="Arial" panose="020B0604020202020204" pitchFamily="34" charset="0"/>
              <a:buNone/>
            </a:pPr>
            <a:r>
              <a:rPr lang="en-US" sz="1200" b="0" i="0" kern="1200" dirty="0">
                <a:solidFill>
                  <a:schemeClr val="tx1"/>
                </a:solidFill>
                <a:effectLst/>
                <a:latin typeface="+mn-lt"/>
                <a:ea typeface="+mn-ea"/>
                <a:cs typeface="+mn-cs"/>
              </a:rPr>
              <a:t>As an example of using NAC, setting up a NAT gateway to a private subnet in AWS allows that subnet’s VMs to access the Internet without exposing them directly to Internet traffic. In addition to the segmentation provided by public and private subnets, AWS offers more techniques for securing VPCs and the resources contained within them, as described next.</a:t>
            </a:r>
            <a:endParaRPr lang="en-US" dirty="0"/>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22</a:t>
            </a:fld>
            <a:endParaRPr lang="en-US" dirty="0"/>
          </a:p>
        </p:txBody>
      </p:sp>
    </p:spTree>
    <p:extLst>
      <p:ext uri="{BB962C8B-B14F-4D97-AF65-F5344CB8AC3E}">
        <p14:creationId xmlns:p14="http://schemas.microsoft.com/office/powerpoint/2010/main" val="34054605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6-4 </a:t>
            </a:r>
            <a:r>
              <a:rPr lang="en-US" dirty="0"/>
              <a:t>shows the default NACL inbound rules near the bottom of the screen.</a:t>
            </a:r>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23</a:t>
            </a:fld>
            <a:endParaRPr lang="en-US" dirty="0"/>
          </a:p>
        </p:txBody>
      </p:sp>
    </p:spTree>
    <p:extLst>
      <p:ext uri="{BB962C8B-B14F-4D97-AF65-F5344CB8AC3E}">
        <p14:creationId xmlns:p14="http://schemas.microsoft.com/office/powerpoint/2010/main" val="29231302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24</a:t>
            </a:fld>
            <a:endParaRPr lang="en-US" dirty="0"/>
          </a:p>
        </p:txBody>
      </p:sp>
    </p:spTree>
    <p:extLst>
      <p:ext uri="{BB962C8B-B14F-4D97-AF65-F5344CB8AC3E}">
        <p14:creationId xmlns:p14="http://schemas.microsoft.com/office/powerpoint/2010/main" val="20254750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25</a:t>
            </a:fld>
            <a:endParaRPr lang="en-US" dirty="0"/>
          </a:p>
        </p:txBody>
      </p:sp>
    </p:spTree>
    <p:extLst>
      <p:ext uri="{BB962C8B-B14F-4D97-AF65-F5344CB8AC3E}">
        <p14:creationId xmlns:p14="http://schemas.microsoft.com/office/powerpoint/2010/main" val="11852699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dirty="0"/>
              <a:t>AWS best practices state that the primary firewall kind of protection for instances should be managed through the security group feature rather than relying primarily on the NACL. </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Some </a:t>
            </a:r>
            <a:r>
              <a:rPr lang="en-US" u="sng" dirty="0"/>
              <a:t>other key differences between NACLs and security groups</a:t>
            </a:r>
            <a:r>
              <a:rPr lang="en-US" dirty="0"/>
              <a:t> are as follows:</a:t>
            </a:r>
          </a:p>
          <a:p>
            <a:pPr marL="171450" lvl="0" indent="-171450">
              <a:buFont typeface="Arial" panose="020B0604020202020204" pitchFamily="34" charset="0"/>
              <a:buChar char="•"/>
            </a:pPr>
            <a:r>
              <a:rPr lang="en-US" dirty="0"/>
              <a:t>Security group rules only allow traffic—you can’t create deny rules for security groups.</a:t>
            </a:r>
          </a:p>
          <a:p>
            <a:pPr marL="171450" lvl="0" indent="-171450">
              <a:buFont typeface="Arial" panose="020B0604020202020204" pitchFamily="34" charset="0"/>
              <a:buChar char="•"/>
            </a:pPr>
            <a:r>
              <a:rPr lang="en-US" dirty="0"/>
              <a:t>Security group rules are stateful, meaning that return traffic for an existing connection is allowed regardless of any other security group rules.</a:t>
            </a:r>
          </a:p>
          <a:p>
            <a:pPr marL="171450" lvl="0" indent="-171450">
              <a:buFont typeface="Arial" panose="020B0604020202020204" pitchFamily="34" charset="0"/>
              <a:buChar char="•"/>
            </a:pPr>
            <a:r>
              <a:rPr lang="en-US" dirty="0"/>
              <a:t>All security group rules are evaluated when determining whether to allow traffic to enter an instance’s interface, and the most specific rule to the type of traffic is applied.</a:t>
            </a:r>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26</a:t>
            </a:fld>
            <a:endParaRPr lang="en-US" dirty="0"/>
          </a:p>
        </p:txBody>
      </p:sp>
    </p:spTree>
    <p:extLst>
      <p:ext uri="{BB962C8B-B14F-4D97-AF65-F5344CB8AC3E}">
        <p14:creationId xmlns:p14="http://schemas.microsoft.com/office/powerpoint/2010/main" val="41804782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Figure 6-5 </a:t>
            </a:r>
            <a:r>
              <a:rPr lang="en-US" dirty="0"/>
              <a:t>shows a security group rule allowing RDP traffic.</a:t>
            </a:r>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27</a:t>
            </a:fld>
            <a:endParaRPr lang="en-US" dirty="0"/>
          </a:p>
        </p:txBody>
      </p:sp>
    </p:spTree>
    <p:extLst>
      <p:ext uri="{BB962C8B-B14F-4D97-AF65-F5344CB8AC3E}">
        <p14:creationId xmlns:p14="http://schemas.microsoft.com/office/powerpoint/2010/main" val="18866785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diagram in </a:t>
            </a:r>
            <a:r>
              <a:rPr lang="en-US" b="1" dirty="0"/>
              <a:t>Figure 6-6 </a:t>
            </a:r>
            <a:r>
              <a:rPr lang="en-US" dirty="0"/>
              <a:t>shows the relationship of NACLs, VPCs, security groups, and instances in AWS.</a:t>
            </a:r>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28</a:t>
            </a:fld>
            <a:endParaRPr lang="en-US" dirty="0"/>
          </a:p>
        </p:txBody>
      </p:sp>
    </p:spTree>
    <p:extLst>
      <p:ext uri="{BB962C8B-B14F-4D97-AF65-F5344CB8AC3E}">
        <p14:creationId xmlns:p14="http://schemas.microsoft.com/office/powerpoint/2010/main" val="17382861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dirty="0"/>
              <a:t>Fields within flow log records include information such as source and destination IP addresses (IPv4 or IPv6), source and destination ports, number of packets and bytes, start and end times, and whether the traffic was accepted or rejected.</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dirty="0"/>
              <a:t>Because flow logs collect traffic data for a period of time (such as 15 minutes) before publishing each new record, there is a delay from when the traffic occurs until that information is available for review. </a:t>
            </a:r>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29</a:t>
            </a:fld>
            <a:endParaRPr lang="en-US" dirty="0"/>
          </a:p>
        </p:txBody>
      </p:sp>
    </p:spTree>
    <p:extLst>
      <p:ext uri="{BB962C8B-B14F-4D97-AF65-F5344CB8AC3E}">
        <p14:creationId xmlns:p14="http://schemas.microsoft.com/office/powerpoint/2010/main" val="31242973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6-7 </a:t>
            </a:r>
            <a:r>
              <a:rPr lang="en-US" dirty="0"/>
              <a:t>shows where to find flow logs in a VPC’s configuration information.</a:t>
            </a:r>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30</a:t>
            </a:fld>
            <a:endParaRPr lang="en-US" dirty="0"/>
          </a:p>
        </p:txBody>
      </p:sp>
    </p:spTree>
    <p:extLst>
      <p:ext uri="{BB962C8B-B14F-4D97-AF65-F5344CB8AC3E}">
        <p14:creationId xmlns:p14="http://schemas.microsoft.com/office/powerpoint/2010/main" val="205714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3</a:t>
            </a:fld>
            <a:endParaRPr lang="en-US" dirty="0"/>
          </a:p>
        </p:txBody>
      </p:sp>
    </p:spTree>
    <p:extLst>
      <p:ext uri="{BB962C8B-B14F-4D97-AF65-F5344CB8AC3E}">
        <p14:creationId xmlns:p14="http://schemas.microsoft.com/office/powerpoint/2010/main" val="35392885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6-8 </a:t>
            </a:r>
            <a:r>
              <a:rPr lang="en-US" dirty="0"/>
              <a:t>shows how to create a flow log.</a:t>
            </a:r>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31</a:t>
            </a:fld>
            <a:endParaRPr lang="en-US" dirty="0"/>
          </a:p>
        </p:txBody>
      </p:sp>
    </p:spTree>
    <p:extLst>
      <p:ext uri="{BB962C8B-B14F-4D97-AF65-F5344CB8AC3E}">
        <p14:creationId xmlns:p14="http://schemas.microsoft.com/office/powerpoint/2010/main" val="9355121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dirty="0"/>
              <a:t>DMZ (demilitarized zone) </a:t>
            </a:r>
            <a:r>
              <a:rPr lang="en-US" b="0" baseline="0" dirty="0"/>
              <a:t>refers to a</a:t>
            </a:r>
            <a:r>
              <a:rPr lang="en-US" dirty="0"/>
              <a:t>n area on the perimeter of a network that is less protected than the internal</a:t>
            </a:r>
            <a:r>
              <a:rPr lang="en-US" baseline="0" dirty="0"/>
              <a:t> </a:t>
            </a:r>
            <a:r>
              <a:rPr lang="en-US" dirty="0"/>
              <a:t>network and provides internal resources with a transitive connection to external resources.</a:t>
            </a:r>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32</a:t>
            </a:fld>
            <a:endParaRPr lang="en-US" dirty="0"/>
          </a:p>
        </p:txBody>
      </p:sp>
    </p:spTree>
    <p:extLst>
      <p:ext uri="{BB962C8B-B14F-4D97-AF65-F5344CB8AC3E}">
        <p14:creationId xmlns:p14="http://schemas.microsoft.com/office/powerpoint/2010/main" val="29699439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6-9 </a:t>
            </a:r>
            <a:r>
              <a:rPr lang="en-US" dirty="0"/>
              <a:t>shows how a perimeter network is implemented conceptually.</a:t>
            </a:r>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33</a:t>
            </a:fld>
            <a:endParaRPr lang="en-US" dirty="0"/>
          </a:p>
        </p:txBody>
      </p:sp>
    </p:spTree>
    <p:extLst>
      <p:ext uri="{BB962C8B-B14F-4D97-AF65-F5344CB8AC3E}">
        <p14:creationId xmlns:p14="http://schemas.microsoft.com/office/powerpoint/2010/main" val="31660382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dirty="0"/>
              <a:t>An NVA is similar in concept to the IG (Internet gateway) in an AWS public subnet except that it connects the internal subnets with the DMZ and not directly to the Internet.</a:t>
            </a:r>
          </a:p>
          <a:p>
            <a:pPr marL="0" lvl="0" indent="0">
              <a:buFont typeface="Arial" panose="020B0604020202020204" pitchFamily="34" charset="0"/>
              <a:buNone/>
            </a:pPr>
            <a:r>
              <a:rPr lang="ar-JO" dirty="0" smtClean="0"/>
              <a:t>دخول حركة المرور</a:t>
            </a:r>
            <a:endParaRPr lang="en-US" dirty="0"/>
          </a:p>
          <a:p>
            <a:pPr marL="0" lvl="0" indent="0">
              <a:buFont typeface="Arial" panose="020B0604020202020204" pitchFamily="34" charset="0"/>
              <a:buNone/>
            </a:pPr>
            <a:r>
              <a:rPr lang="en-US" dirty="0"/>
              <a:t>Third-party NVAs from the Azure Marketplace can provide additional security features and traffic management capabilities, such as the following:</a:t>
            </a:r>
          </a:p>
          <a:p>
            <a:pPr marL="171450" lvl="0" indent="-171450">
              <a:buFont typeface="Arial" panose="020B0604020202020204" pitchFamily="34" charset="0"/>
              <a:buChar char="•"/>
            </a:pPr>
            <a:r>
              <a:rPr lang="en-US" b="1" dirty="0"/>
              <a:t>Firewalling</a:t>
            </a:r>
            <a:r>
              <a:rPr lang="en-US" dirty="0"/>
              <a:t>: Firewalls filter what traffic is allowed to enter the network based on defined rules.</a:t>
            </a:r>
          </a:p>
          <a:p>
            <a:pPr marL="171450" lvl="0" indent="-171450">
              <a:buFont typeface="Arial" panose="020B0604020202020204" pitchFamily="34" charset="0"/>
              <a:buChar char="•"/>
            </a:pPr>
            <a:r>
              <a:rPr lang="en-US" b="1" dirty="0"/>
              <a:t>IDS/IPS</a:t>
            </a:r>
            <a:r>
              <a:rPr lang="en-US" dirty="0"/>
              <a:t>: An IDS (intrusion detection system) identifies activity that appears suspicious and reports on that activity. An IPS (intrusion prevention system) acts to mitigate malicious activity.</a:t>
            </a:r>
          </a:p>
          <a:p>
            <a:pPr marL="171450" lvl="0" indent="-171450">
              <a:buFont typeface="Arial" panose="020B0604020202020204" pitchFamily="34" charset="0"/>
              <a:buChar char="•"/>
            </a:pPr>
            <a:r>
              <a:rPr lang="en-US" b="1" dirty="0"/>
              <a:t>Antivirus</a:t>
            </a:r>
            <a:r>
              <a:rPr lang="en-US" dirty="0"/>
              <a:t>: Antivirus and anti-malware products identify, block, and remove malware infections.</a:t>
            </a:r>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34</a:t>
            </a:fld>
            <a:endParaRPr lang="en-US" dirty="0"/>
          </a:p>
        </p:txBody>
      </p:sp>
    </p:spTree>
    <p:extLst>
      <p:ext uri="{BB962C8B-B14F-4D97-AF65-F5344CB8AC3E}">
        <p14:creationId xmlns:p14="http://schemas.microsoft.com/office/powerpoint/2010/main" val="18615396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u="sng" dirty="0"/>
              <a:t>Instructor Tip</a:t>
            </a:r>
          </a:p>
          <a:p>
            <a:pPr marL="0" lvl="0" indent="0">
              <a:buFont typeface="Arial" panose="020B0604020202020204" pitchFamily="34" charset="0"/>
              <a:buNone/>
            </a:pPr>
            <a:r>
              <a:rPr lang="en-US" sz="1200" b="0" i="0" kern="1200" dirty="0">
                <a:solidFill>
                  <a:schemeClr val="tx1"/>
                </a:solidFill>
                <a:effectLst/>
                <a:latin typeface="+mn-lt"/>
                <a:ea typeface="+mn-ea"/>
                <a:cs typeface="+mn-cs"/>
              </a:rPr>
              <a:t>As an example of</a:t>
            </a:r>
            <a:r>
              <a:rPr lang="en-US" sz="1200" b="0" i="0" kern="1200" baseline="0" dirty="0">
                <a:solidFill>
                  <a:schemeClr val="tx1"/>
                </a:solidFill>
                <a:effectLst/>
                <a:latin typeface="+mn-lt"/>
                <a:ea typeface="+mn-ea"/>
                <a:cs typeface="+mn-cs"/>
              </a:rPr>
              <a:t> NSG rules, review Tables 6-1 and 6-2. T</a:t>
            </a:r>
            <a:r>
              <a:rPr lang="en-US" sz="1200" b="0" i="0" kern="1200" dirty="0">
                <a:solidFill>
                  <a:schemeClr val="tx1"/>
                </a:solidFill>
                <a:effectLst/>
                <a:latin typeface="+mn-lt"/>
                <a:ea typeface="+mn-ea"/>
                <a:cs typeface="+mn-cs"/>
              </a:rPr>
              <a:t>he first rule in Table 6-1 has a priority of 65,000 and</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allows all traffic within the VNet. The last rule in Table 6-1 has a priority of 65,500 and denies all traffic, regardless of</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where it comes from or where it’s going. But this rule has the lowest priority rating (65,500), which is a much lower</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priority than the first rule listed (65,000). If traffic matches the AllowVNetInBound rule, meaning it </a:t>
            </a:r>
            <a:r>
              <a:rPr lang="en-US" sz="1200" b="0" i="1" kern="1200" dirty="0">
                <a:solidFill>
                  <a:schemeClr val="tx1"/>
                </a:solidFill>
                <a:effectLst/>
                <a:latin typeface="+mn-lt"/>
                <a:ea typeface="+mn-ea"/>
                <a:cs typeface="+mn-cs"/>
              </a:rPr>
              <a:t>comes from </a:t>
            </a:r>
            <a:r>
              <a:rPr lang="en-US" sz="1200" b="0" i="0" kern="1200" dirty="0">
                <a:solidFill>
                  <a:schemeClr val="tx1"/>
                </a:solidFill>
                <a:effectLst/>
                <a:latin typeface="+mn-lt"/>
                <a:ea typeface="+mn-ea"/>
                <a:cs typeface="+mn-cs"/>
              </a:rPr>
              <a:t>a</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resource within the VNet and is </a:t>
            </a:r>
            <a:r>
              <a:rPr lang="en-US" sz="1200" b="0" i="1" kern="1200" dirty="0">
                <a:solidFill>
                  <a:schemeClr val="tx1"/>
                </a:solidFill>
                <a:effectLst/>
                <a:latin typeface="+mn-lt"/>
                <a:ea typeface="+mn-ea"/>
                <a:cs typeface="+mn-cs"/>
              </a:rPr>
              <a:t>sent to </a:t>
            </a:r>
            <a:r>
              <a:rPr lang="en-US" sz="1200" b="0" i="0" kern="1200" dirty="0">
                <a:solidFill>
                  <a:schemeClr val="tx1"/>
                </a:solidFill>
                <a:effectLst/>
                <a:latin typeface="+mn-lt"/>
                <a:ea typeface="+mn-ea"/>
                <a:cs typeface="+mn-cs"/>
              </a:rPr>
              <a:t>a resource also inside the VNet, the traffic is allowed, even though a lower-priority rule would deny that traffic.</a:t>
            </a:r>
            <a:endParaRPr lang="en-US" dirty="0"/>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35</a:t>
            </a:fld>
            <a:endParaRPr lang="en-US" dirty="0"/>
          </a:p>
        </p:txBody>
      </p:sp>
    </p:spTree>
    <p:extLst>
      <p:ext uri="{BB962C8B-B14F-4D97-AF65-F5344CB8AC3E}">
        <p14:creationId xmlns:p14="http://schemas.microsoft.com/office/powerpoint/2010/main" val="24718014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b="1" u="sng" dirty="0"/>
              <a:t>Instructor Note</a:t>
            </a:r>
            <a:r>
              <a:rPr lang="en-US" b="1" u="none" dirty="0"/>
              <a:t>:</a:t>
            </a:r>
          </a:p>
          <a:p>
            <a:pPr marL="0" lvl="0" indent="0">
              <a:buFont typeface="Arial" panose="020B0604020202020204" pitchFamily="34" charset="0"/>
              <a:buNone/>
            </a:pPr>
            <a:r>
              <a:rPr lang="en-US" sz="1200" b="0" i="0" kern="1200" dirty="0">
                <a:solidFill>
                  <a:schemeClr val="tx1"/>
                </a:solidFill>
                <a:effectLst/>
                <a:latin typeface="+mn-lt"/>
                <a:ea typeface="+mn-ea"/>
                <a:cs typeface="+mn-cs"/>
              </a:rPr>
              <a:t>You could create a rule with a priority rating of 4000 that denies HTTP traffic between VNet resources, and this rule would trump the lower-priority rule, </a:t>
            </a:r>
            <a:r>
              <a:rPr lang="en-US" sz="1200" b="0" i="0" kern="1200" dirty="0" err="1">
                <a:solidFill>
                  <a:schemeClr val="tx1"/>
                </a:solidFill>
                <a:effectLst/>
                <a:latin typeface="+mn-lt"/>
                <a:ea typeface="+mn-ea"/>
                <a:cs typeface="+mn-cs"/>
              </a:rPr>
              <a:t>AllowVNetInBound</a:t>
            </a:r>
            <a:r>
              <a:rPr lang="en-US" sz="1200" b="0" i="0" kern="1200" dirty="0">
                <a:solidFill>
                  <a:schemeClr val="tx1"/>
                </a:solidFill>
                <a:effectLst/>
                <a:latin typeface="+mn-lt"/>
                <a:ea typeface="+mn-ea"/>
                <a:cs typeface="+mn-cs"/>
              </a:rPr>
              <a:t>, whose priority rating is 65,000, which would have allowed that traffic.</a:t>
            </a:r>
            <a:endParaRPr lang="en-US" b="1" u="sng" dirty="0"/>
          </a:p>
          <a:p>
            <a:pPr marL="0" lvl="0" indent="0">
              <a:buFont typeface="Arial" panose="020B0604020202020204" pitchFamily="34" charset="0"/>
              <a:buNone/>
            </a:pPr>
            <a:endParaRPr lang="en-US" b="1" u="sng" dirty="0"/>
          </a:p>
          <a:p>
            <a:pPr marL="0" lvl="0" indent="0">
              <a:buFont typeface="Arial" panose="020B0604020202020204" pitchFamily="34" charset="0"/>
              <a:buNone/>
            </a:pPr>
            <a:r>
              <a:rPr lang="en-US" b="1" u="sng" dirty="0"/>
              <a:t>Instructor Note</a:t>
            </a:r>
            <a:r>
              <a:rPr lang="en-US" b="1" u="none" dirty="0"/>
              <a:t>:</a:t>
            </a:r>
          </a:p>
          <a:p>
            <a:pPr marL="0" lvl="0" indent="0">
              <a:buFont typeface="Arial" panose="020B0604020202020204" pitchFamily="34" charset="0"/>
              <a:buNone/>
            </a:pPr>
            <a:r>
              <a:rPr lang="en-US" dirty="0"/>
              <a:t>NSG rules are stateful, meaning that once a message is allowed to cross the NSG, later messages in that conversation continue to be allowed. For example, imagine an incoming HTTP (Hypertext Transfer Protocol) message on port 80 requesting web page information is allowed through to a subnet that holds a web server. The web server can then reply to the request even if outgoing rules don’t specify that traffic is allowed on port 80. The same is true in reverse. If a subnet’s NSG allows an instance inside the subnet to send traffic on port 80 to external websites, inbound responses from those websites are allowed even if port 80 is not explicitly allowed by an inbound NSG rule.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b="1" u="sng" dirty="0"/>
              <a:t>Instructor Tip</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dirty="0"/>
              <a:t>As an example of</a:t>
            </a:r>
            <a:r>
              <a:rPr lang="en-US" baseline="0" dirty="0"/>
              <a:t> using an ASG, the student</a:t>
            </a:r>
            <a:r>
              <a:rPr lang="en-US" dirty="0"/>
              <a:t> might configure one group of VM interfaces to allow access to an application’s database, while another ASG in the VNet might not have this access. ASGs can also be identified as a source or destination for NSG rules.</a:t>
            </a:r>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36</a:t>
            </a:fld>
            <a:endParaRPr lang="en-US" dirty="0"/>
          </a:p>
        </p:txBody>
      </p:sp>
    </p:spTree>
    <p:extLst>
      <p:ext uri="{BB962C8B-B14F-4D97-AF65-F5344CB8AC3E}">
        <p14:creationId xmlns:p14="http://schemas.microsoft.com/office/powerpoint/2010/main" val="37496284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6-10 </a:t>
            </a:r>
            <a:r>
              <a:rPr lang="en-US" dirty="0"/>
              <a:t>shows how NSG stateful connections work to support a connection between a web client and a web server.</a:t>
            </a:r>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37</a:t>
            </a:fld>
            <a:endParaRPr lang="en-US" dirty="0"/>
          </a:p>
        </p:txBody>
      </p:sp>
    </p:spTree>
    <p:extLst>
      <p:ext uri="{BB962C8B-B14F-4D97-AF65-F5344CB8AC3E}">
        <p14:creationId xmlns:p14="http://schemas.microsoft.com/office/powerpoint/2010/main" val="39724172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38</a:t>
            </a:fld>
            <a:endParaRPr lang="en-US" dirty="0"/>
          </a:p>
        </p:txBody>
      </p:sp>
    </p:spTree>
    <p:extLst>
      <p:ext uri="{BB962C8B-B14F-4D97-AF65-F5344CB8AC3E}">
        <p14:creationId xmlns:p14="http://schemas.microsoft.com/office/powerpoint/2010/main" val="37307585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Firewall rules, as shown in </a:t>
            </a:r>
            <a:r>
              <a:rPr lang="en-US" b="1" dirty="0"/>
              <a:t>Figure 6-11</a:t>
            </a:r>
            <a:r>
              <a:rPr lang="en-US" dirty="0"/>
              <a:t>, are set at the network level to manage IPv4 traffic into and out of the VPC.</a:t>
            </a:r>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39</a:t>
            </a:fld>
            <a:endParaRPr lang="en-US" dirty="0"/>
          </a:p>
        </p:txBody>
      </p:sp>
    </p:spTree>
    <p:extLst>
      <p:ext uri="{BB962C8B-B14F-4D97-AF65-F5344CB8AC3E}">
        <p14:creationId xmlns:p14="http://schemas.microsoft.com/office/powerpoint/2010/main" val="11222075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dirty="0"/>
              <a:t>Firewall rules are also stateful, meaning that traffic allowed in one direction automatically allows traffic in the other direction for an active connection.</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sz="1200" b="0" i="0" kern="1200" dirty="0">
                <a:solidFill>
                  <a:schemeClr val="tx1"/>
                </a:solidFill>
                <a:effectLst/>
                <a:latin typeface="+mn-lt"/>
                <a:ea typeface="+mn-ea"/>
                <a:cs typeface="+mn-cs"/>
              </a:rPr>
              <a:t>As long as at least one message goes in either direction within 10 minutes, the connection is kept active.</a:t>
            </a:r>
          </a:p>
          <a:p>
            <a:pPr marL="0" lv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lvl="0" indent="0">
              <a:buFont typeface="Arial" panose="020B0604020202020204" pitchFamily="34" charset="0"/>
              <a:buNone/>
            </a:pPr>
            <a:r>
              <a:rPr lang="en-US" sz="1200" b="0" i="0" kern="1200" dirty="0">
                <a:solidFill>
                  <a:schemeClr val="tx1"/>
                </a:solidFill>
                <a:effectLst/>
                <a:latin typeface="+mn-lt"/>
                <a:ea typeface="+mn-ea"/>
                <a:cs typeface="+mn-cs"/>
              </a:rPr>
              <a:t>You can enable firewall rules logging in order to monitor the effects of specific rules on your VPC traffic.</a:t>
            </a: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40</a:t>
            </a:fld>
            <a:endParaRPr lang="en-US" dirty="0"/>
          </a:p>
        </p:txBody>
      </p:sp>
    </p:spTree>
    <p:extLst>
      <p:ext uri="{BB962C8B-B14F-4D97-AF65-F5344CB8AC3E}">
        <p14:creationId xmlns:p14="http://schemas.microsoft.com/office/powerpoint/2010/main" val="4281386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illustrative case is a continuation from the previous modules. It builds on the idea of a private school migrating services and</a:t>
            </a:r>
            <a:r>
              <a:rPr lang="en-US" baseline="0" dirty="0"/>
              <a:t> systems </a:t>
            </a:r>
            <a:r>
              <a:rPr lang="en-US" dirty="0"/>
              <a:t>to the cloud</a:t>
            </a:r>
            <a:r>
              <a:rPr lang="en-US" baseline="0" dirty="0"/>
              <a:t>. In module 6, team members are starting to think about how to keep their materials safe in the cloud. They understand how they keep everything behind a firewall on their school campus. The question raised in the module scenario is: What happens when the school starts moving resources to the cloud? The team will research the security tools and security resources available to protect their cloud resources.</a:t>
            </a:r>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4</a:t>
            </a:fld>
            <a:endParaRPr lang="en-US" dirty="0"/>
          </a:p>
        </p:txBody>
      </p:sp>
    </p:spTree>
    <p:extLst>
      <p:ext uri="{BB962C8B-B14F-4D97-AF65-F5344CB8AC3E}">
        <p14:creationId xmlns:p14="http://schemas.microsoft.com/office/powerpoint/2010/main" val="13014860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u="sng" dirty="0"/>
              <a:t>Each VPC flow log record contains two types of fields</a:t>
            </a:r>
            <a:r>
              <a:rPr lang="en-US" dirty="0"/>
              <a:t>:</a:t>
            </a:r>
          </a:p>
          <a:p>
            <a:pPr marL="171450" lvl="0" indent="-171450">
              <a:buFont typeface="Arial" panose="020B0604020202020204" pitchFamily="34" charset="0"/>
              <a:buChar char="•"/>
            </a:pPr>
            <a:r>
              <a:rPr lang="en-US" b="1" dirty="0"/>
              <a:t>Base fields </a:t>
            </a:r>
            <a:r>
              <a:rPr lang="en-US" dirty="0"/>
              <a:t>are common to all log records, such as connection type, start time, and bytes sent.</a:t>
            </a:r>
          </a:p>
          <a:p>
            <a:pPr marL="171450" lvl="0" indent="-171450">
              <a:buFont typeface="Arial" panose="020B0604020202020204" pitchFamily="34" charset="0"/>
              <a:buChar char="•"/>
            </a:pPr>
            <a:r>
              <a:rPr lang="en-US" b="1" dirty="0"/>
              <a:t>Metadata fields </a:t>
            </a:r>
            <a:r>
              <a:rPr lang="en-US" dirty="0"/>
              <a:t>are specific to the type of log record and, for VPC flow logs, contain information such as source and destination instance and</a:t>
            </a:r>
            <a:r>
              <a:rPr lang="en-US" baseline="0" dirty="0"/>
              <a:t> </a:t>
            </a:r>
            <a:r>
              <a:rPr lang="en-US" dirty="0"/>
              <a:t>source and destination location. To save storage space, metadata fields can be excluded from flow log records.</a:t>
            </a:r>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41</a:t>
            </a:fld>
            <a:endParaRPr lang="en-US" dirty="0"/>
          </a:p>
        </p:txBody>
      </p:sp>
    </p:spTree>
    <p:extLst>
      <p:ext uri="{BB962C8B-B14F-4D97-AF65-F5344CB8AC3E}">
        <p14:creationId xmlns:p14="http://schemas.microsoft.com/office/powerpoint/2010/main" val="17276327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shown in </a:t>
            </a:r>
            <a:r>
              <a:rPr lang="en-US" b="1" dirty="0"/>
              <a:t>Figure 6-12</a:t>
            </a:r>
            <a:r>
              <a:rPr lang="en-US" dirty="0"/>
              <a:t>, the VPC flow logs service is enabled at the subnet level.</a:t>
            </a:r>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42</a:t>
            </a:fld>
            <a:endParaRPr lang="en-US" dirty="0"/>
          </a:p>
        </p:txBody>
      </p:sp>
    </p:spTree>
    <p:extLst>
      <p:ext uri="{BB962C8B-B14F-4D97-AF65-F5344CB8AC3E}">
        <p14:creationId xmlns:p14="http://schemas.microsoft.com/office/powerpoint/2010/main" val="25737373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43</a:t>
            </a:fld>
            <a:endParaRPr lang="en-US" dirty="0"/>
          </a:p>
        </p:txBody>
      </p:sp>
    </p:spTree>
    <p:extLst>
      <p:ext uri="{BB962C8B-B14F-4D97-AF65-F5344CB8AC3E}">
        <p14:creationId xmlns:p14="http://schemas.microsoft.com/office/powerpoint/2010/main" val="25076486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dirty="0"/>
              <a:t>CASB (cloud access security broker)</a:t>
            </a:r>
            <a:r>
              <a:rPr lang="en-US" dirty="0"/>
              <a:t> refer</a:t>
            </a:r>
            <a:r>
              <a:rPr lang="en-US" baseline="0" dirty="0"/>
              <a:t>s to a </a:t>
            </a:r>
            <a:r>
              <a:rPr lang="en-US" dirty="0"/>
              <a:t>security appliance, either physical or virtual and hosted on-prem or in the cloud, that is designed to detect applications and other resources running within a domain and monitor those resources according to policies set by the organization.</a:t>
            </a:r>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44</a:t>
            </a:fld>
            <a:endParaRPr lang="en-US" dirty="0"/>
          </a:p>
        </p:txBody>
      </p:sp>
    </p:spTree>
    <p:extLst>
      <p:ext uri="{BB962C8B-B14F-4D97-AF65-F5344CB8AC3E}">
        <p14:creationId xmlns:p14="http://schemas.microsoft.com/office/powerpoint/2010/main" val="5762976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VM</a:t>
            </a:r>
            <a:r>
              <a:rPr lang="en-US" dirty="0"/>
              <a:t> instances require patches, updates, and anti-malware measures to protect them from external threats.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u="sng" dirty="0"/>
              <a:t>Plan subnet placement</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Carefully choose the subnet for each instance so that it has only the necessary access to the outside world.</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Example: Place only the AWS EC2 instances that need direct access to the Internet in a public subnet.</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u="sng" dirty="0"/>
              <a:t>Disable unneeded ports and services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Just like with a physical machine, only enable ports and services that are needed.</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Example: Don’t allow RDP (port 3389) or </a:t>
            </a:r>
            <a:r>
              <a:rPr lang="en-US" dirty="0" err="1"/>
              <a:t>SSH</a:t>
            </a:r>
            <a:r>
              <a:rPr lang="en-US" dirty="0"/>
              <a:t> (port 22) traffic from any Internet address (using the wildcard 0.0.0.0/0) to </a:t>
            </a:r>
            <a:r>
              <a:rPr lang="en-US" dirty="0" err="1"/>
              <a:t>VMs</a:t>
            </a:r>
            <a:r>
              <a:rPr lang="en-US" dirty="0"/>
              <a:t>. To remote in to those VMs, use VPN or direct</a:t>
            </a:r>
            <a:r>
              <a:rPr lang="en-US" baseline="0" dirty="0"/>
              <a:t> </a:t>
            </a:r>
            <a:r>
              <a:rPr lang="en-US" dirty="0"/>
              <a:t>connect options instead, or at the very least, specify the public IP address for the computer you’re working from</a:t>
            </a:r>
            <a:r>
              <a:rPr lang="en-US" dirty="0" smtClean="0"/>
              <a:t>.</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1" i="0" kern="1200" dirty="0" smtClean="0">
                <a:solidFill>
                  <a:schemeClr val="tx1"/>
                </a:solidFill>
                <a:effectLst/>
                <a:latin typeface="+mn-lt"/>
                <a:ea typeface="+mn-ea"/>
                <a:cs typeface="+mn-cs"/>
              </a:rPr>
              <a:t>RDP</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Remote Desktop</a:t>
            </a:r>
            <a:r>
              <a:rPr lang="en-US" sz="1200" b="0" i="0" kern="1200" dirty="0" smtClean="0">
                <a:solidFill>
                  <a:schemeClr val="tx1"/>
                </a:solidFill>
                <a:effectLst/>
                <a:latin typeface="+mn-lt"/>
                <a:ea typeface="+mn-ea"/>
                <a:cs typeface="+mn-cs"/>
              </a:rPr>
              <a:t> Protocol) </a:t>
            </a:r>
            <a:endParaRPr lang="en-US" dirty="0"/>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45</a:t>
            </a:fld>
            <a:endParaRPr lang="en-US" dirty="0"/>
          </a:p>
        </p:txBody>
      </p:sp>
    </p:spTree>
    <p:extLst>
      <p:ext uri="{BB962C8B-B14F-4D97-AF65-F5344CB8AC3E}">
        <p14:creationId xmlns:p14="http://schemas.microsoft.com/office/powerpoint/2010/main" val="35096816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u="sng" dirty="0"/>
              <a:t>Enforce account management policies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Linux distros are configured with default user accounts, which are used to remote in to your </a:t>
            </a:r>
            <a:r>
              <a:rPr lang="en-US" dirty="0" err="1"/>
              <a:t>VMs</a:t>
            </a:r>
            <a:r>
              <a:rPr lang="en-US" dirty="0"/>
              <a:t>.</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To further protect these virtual systems, deactivate any default user accounts and require other, best-practice account management policies such as password complexity and least privilege access.</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u="sng" dirty="0"/>
              <a:t>Install antivirus/anti-malware software and keep it updated</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Windows Server 2016 and 2019 come with Windows Defender pre-installed, which provides robust anti-malware protection for the VM itself.</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For other OSs, make sure sufficient antivirus/anti-malware software is installed. This might be accomplished through the </a:t>
            </a:r>
            <a:r>
              <a:rPr lang="en-US" dirty="0" err="1"/>
              <a:t>VM’s</a:t>
            </a:r>
            <a:r>
              <a:rPr lang="en-US" dirty="0"/>
              <a:t> OS, or it might be available as a service from the cloud platform.</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u="sng" dirty="0"/>
              <a:t>Example</a:t>
            </a:r>
            <a:r>
              <a:rPr lang="en-US" dirty="0"/>
              <a:t>: Microsoft Antimalware extension service can be added to a VM to provide real-time protection, remediation, and reporting. The technology is built on the same premise as Windows Defender in Windows Server. Microsoft Antimalware provides an excellent application of this technology for VMs running OSs besides Server 2016 or 2019.</a:t>
            </a:r>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46</a:t>
            </a:fld>
            <a:endParaRPr lang="en-US" dirty="0"/>
          </a:p>
        </p:txBody>
      </p:sp>
    </p:spTree>
    <p:extLst>
      <p:ext uri="{BB962C8B-B14F-4D97-AF65-F5344CB8AC3E}">
        <p14:creationId xmlns:p14="http://schemas.microsoft.com/office/powerpoint/2010/main" val="19376097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u="sng" dirty="0"/>
              <a:t>Install host-based/software firewalls and IDS/IPS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Might be</a:t>
            </a:r>
            <a:r>
              <a:rPr lang="en-US" baseline="0" dirty="0"/>
              <a:t> </a:t>
            </a:r>
            <a:r>
              <a:rPr lang="en-US" dirty="0"/>
              <a:t>accomplished through the </a:t>
            </a:r>
            <a:r>
              <a:rPr lang="en-US" dirty="0" err="1"/>
              <a:t>VM’s</a:t>
            </a:r>
            <a:r>
              <a:rPr lang="en-US" dirty="0"/>
              <a:t> OS or via a cloud service, such as </a:t>
            </a:r>
            <a:r>
              <a:rPr lang="en-US" dirty="0" err="1"/>
              <a:t>AWS’s</a:t>
            </a:r>
            <a:r>
              <a:rPr lang="en-US" dirty="0"/>
              <a:t> security groups, which you learned about earlier in this module.</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Another option is to add a host-based IPS (HIPS) or IDS (</a:t>
            </a:r>
            <a:r>
              <a:rPr lang="en-US" dirty="0" err="1"/>
              <a:t>HIDS</a:t>
            </a:r>
            <a:r>
              <a:rPr lang="en-US" dirty="0"/>
              <a:t>), which monitors the </a:t>
            </a:r>
            <a:r>
              <a:rPr lang="en-US" dirty="0" err="1"/>
              <a:t>VM</a:t>
            </a:r>
            <a:r>
              <a:rPr lang="en-US" dirty="0"/>
              <a:t> for signs of malicious behavior and, in the case of a HIPS solution, can activate</a:t>
            </a:r>
            <a:r>
              <a:rPr lang="en-US" baseline="0" dirty="0"/>
              <a:t> </a:t>
            </a:r>
            <a:r>
              <a:rPr lang="en-US" dirty="0"/>
              <a:t>protective measures in response.</a:t>
            </a:r>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47</a:t>
            </a:fld>
            <a:endParaRPr lang="en-US" dirty="0"/>
          </a:p>
        </p:txBody>
      </p:sp>
    </p:spTree>
    <p:extLst>
      <p:ext uri="{BB962C8B-B14F-4D97-AF65-F5344CB8AC3E}">
        <p14:creationId xmlns:p14="http://schemas.microsoft.com/office/powerpoint/2010/main" val="36029312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Data sitting in the cloud are not protected by a secure perimeter the same way data in the on-prem network can be. Security measures need to travel with the data, no matter where they are stored or what hardware they transit.</a:t>
            </a:r>
          </a:p>
          <a:p>
            <a:pPr lvl="0"/>
            <a:r>
              <a:rPr lang="ar-JO" dirty="0" smtClean="0"/>
              <a:t>يجب أن تنتقل الإجراءات الأمنية مع وجود البيانات في السحابة</a:t>
            </a:r>
            <a:endParaRPr lang="en-US" dirty="0"/>
          </a:p>
          <a:p>
            <a:pPr lvl="0"/>
            <a:r>
              <a:rPr lang="en-US" dirty="0"/>
              <a:t>Data exist generally in three states:</a:t>
            </a:r>
          </a:p>
          <a:p>
            <a:pPr lvl="0"/>
            <a:r>
              <a:rPr lang="en-US" b="1" dirty="0"/>
              <a:t>At rest</a:t>
            </a:r>
            <a:r>
              <a:rPr lang="en-US" dirty="0"/>
              <a:t>. Data at rest, whether stored on a device or in the cloud, include data in file storage, block storage, and object storage.</a:t>
            </a:r>
          </a:p>
          <a:p>
            <a:pPr lvl="0"/>
            <a:r>
              <a:rPr lang="en-US" b="1" dirty="0"/>
              <a:t>In use</a:t>
            </a:r>
            <a:r>
              <a:rPr lang="en-US" dirty="0"/>
              <a:t>. Data in use are temporarily stored in memory or are being used in calculations by a processor. The data might be visible to a user, who might be making changes to them. Or the data might be used in some underlying compute process.</a:t>
            </a:r>
          </a:p>
          <a:p>
            <a:pPr lvl="0"/>
            <a:r>
              <a:rPr lang="en-US" b="1" dirty="0"/>
              <a:t>In motion</a:t>
            </a:r>
            <a:r>
              <a:rPr lang="en-US" dirty="0"/>
              <a:t>. Data in motion are being transported between locations, whether that’s within a single server along its motherboard’s bus lines, between devices on a single network, or between networks and possibly across the Internet.</a:t>
            </a:r>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48</a:t>
            </a:fld>
            <a:endParaRPr lang="en-US" dirty="0"/>
          </a:p>
        </p:txBody>
      </p:sp>
    </p:spTree>
    <p:extLst>
      <p:ext uri="{BB962C8B-B14F-4D97-AF65-F5344CB8AC3E}">
        <p14:creationId xmlns:p14="http://schemas.microsoft.com/office/powerpoint/2010/main" val="36185043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Encryption</a:t>
            </a:r>
            <a:r>
              <a:rPr lang="en-US" dirty="0"/>
              <a:t> refers to the use of an algorithm to scramble data into a format that can be read only by reversing the algorithm—that is, by decrypting the data—to keep the information private.</a:t>
            </a:r>
          </a:p>
          <a:p>
            <a:pPr lvl="0"/>
            <a:endParaRPr lang="en-US" dirty="0"/>
          </a:p>
          <a:p>
            <a:pPr lvl="0"/>
            <a:r>
              <a:rPr lang="en-US" b="1" u="sng" dirty="0"/>
              <a:t>Teaching Note</a:t>
            </a:r>
          </a:p>
          <a:p>
            <a:pPr lvl="0"/>
            <a:r>
              <a:rPr lang="en-US" dirty="0"/>
              <a:t>Encrypted data can still be protected so that the damage caused by a breach is minimized. For example, consider what would happen if you have sensitive data stored on a laptop and the laptop is stolen. If that data is encrypted, such as by using a self-encrypting drive (SED) enabled by TPM</a:t>
            </a:r>
            <a:r>
              <a:rPr lang="en-US" baseline="0" dirty="0"/>
              <a:t> </a:t>
            </a:r>
            <a:r>
              <a:rPr lang="en-US" dirty="0"/>
              <a:t>(Trusted Platform Module) hardware authentication, the data might still be safe from discovery, as the thief would not be able to read the data. Many of the worst cloud-based data breaches could have been significantly reduced or even avoided had the organizations involved used reliable encryption technologies.</a:t>
            </a:r>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49</a:t>
            </a:fld>
            <a:endParaRPr lang="en-US" dirty="0"/>
          </a:p>
        </p:txBody>
      </p:sp>
    </p:spTree>
    <p:extLst>
      <p:ext uri="{BB962C8B-B14F-4D97-AF65-F5344CB8AC3E}">
        <p14:creationId xmlns:p14="http://schemas.microsoft.com/office/powerpoint/2010/main" val="25876286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that have not been encrypted are called plaintext and can be read without any special decoding. However,</a:t>
            </a:r>
            <a:r>
              <a:rPr lang="en-US" baseline="0" dirty="0"/>
              <a:t> </a:t>
            </a:r>
            <a:r>
              <a:rPr lang="en-US" dirty="0"/>
              <a:t>encrypted data look like gibberish.</a:t>
            </a:r>
          </a:p>
          <a:p>
            <a:endParaRPr lang="en-US" dirty="0"/>
          </a:p>
          <a:p>
            <a:r>
              <a:rPr lang="en-US" b="1" dirty="0"/>
              <a:t>Figure 6-13 </a:t>
            </a:r>
            <a:r>
              <a:rPr lang="en-US" dirty="0"/>
              <a:t>shows the phrase “Cloud computing rocks!” encrypted using AES (Advanced Encryption Standard)</a:t>
            </a:r>
            <a:r>
              <a:rPr lang="en-US" baseline="0" dirty="0"/>
              <a:t> </a:t>
            </a:r>
            <a:r>
              <a:rPr lang="en-US" dirty="0"/>
              <a:t>encryption and the key “Cengage.” The encrypted output, mHXgvVfawE1pxfAhrXUqnmGXjDMzkrh454bAmoY/Fo8=, doesn’t reveal any pattern that would indicate the original text.</a:t>
            </a:r>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50</a:t>
            </a:fld>
            <a:endParaRPr lang="en-US" dirty="0"/>
          </a:p>
        </p:txBody>
      </p:sp>
    </p:spTree>
    <p:extLst>
      <p:ext uri="{BB962C8B-B14F-4D97-AF65-F5344CB8AC3E}">
        <p14:creationId xmlns:p14="http://schemas.microsoft.com/office/powerpoint/2010/main" val="2379246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ar-JO" dirty="0" smtClean="0"/>
              <a:t>تردد الهجرة</a:t>
            </a:r>
            <a:endParaRPr lang="en-US" dirty="0"/>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5</a:t>
            </a:fld>
            <a:endParaRPr lang="en-US" dirty="0"/>
          </a:p>
        </p:txBody>
      </p:sp>
    </p:spTree>
    <p:extLst>
      <p:ext uri="{BB962C8B-B14F-4D97-AF65-F5344CB8AC3E}">
        <p14:creationId xmlns:p14="http://schemas.microsoft.com/office/powerpoint/2010/main" val="25779279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Encryption concerns specific to a cloud environment include the following:</a:t>
            </a:r>
          </a:p>
          <a:p>
            <a:pPr marL="171450" lvl="0" indent="-171450">
              <a:buFont typeface="Arial" panose="020B0604020202020204" pitchFamily="34" charset="0"/>
              <a:buChar char="•"/>
            </a:pPr>
            <a:r>
              <a:rPr lang="en-US" dirty="0"/>
              <a:t>Learning about the encryption capabilities, policies, and techniques of the CSP.</a:t>
            </a:r>
          </a:p>
          <a:p>
            <a:pPr marL="171450" lvl="0" indent="-171450">
              <a:buFont typeface="Arial" panose="020B0604020202020204" pitchFamily="34" charset="0"/>
              <a:buChar char="•"/>
            </a:pPr>
            <a:r>
              <a:rPr lang="en-US" dirty="0"/>
              <a:t>Determining where the encryption keys are stored. Keys stored with the data might be more convenient—both for you and for any hackers. Therefore, in most cases, keys should be stored in a location that is isolated from the</a:t>
            </a:r>
            <a:r>
              <a:rPr lang="en-US" baseline="0" dirty="0"/>
              <a:t> </a:t>
            </a:r>
            <a:r>
              <a:rPr lang="en-US" dirty="0"/>
              <a:t>data those keys encrypt.</a:t>
            </a:r>
          </a:p>
          <a:p>
            <a:pPr marL="171450" lvl="0" indent="-171450">
              <a:buFont typeface="Arial" panose="020B0604020202020204" pitchFamily="34" charset="0"/>
              <a:buChar char="•"/>
            </a:pPr>
            <a:r>
              <a:rPr lang="en-US" dirty="0"/>
              <a:t>Considering the costs involved with each of the options available to you. Performing encryption in-house before sending data to the cloud might be more cost-effective as well as more secure if this works in your situation. There are trade-offs in functionality, however, such as not being able to search or edit files stored in the cloud</a:t>
            </a:r>
            <a:r>
              <a:rPr lang="en-US" baseline="0" dirty="0"/>
              <a:t> </a:t>
            </a:r>
            <a:r>
              <a:rPr lang="en-US" dirty="0"/>
              <a:t>without first downloading and decrypting them.</a:t>
            </a:r>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51</a:t>
            </a:fld>
            <a:endParaRPr lang="en-US" dirty="0"/>
          </a:p>
        </p:txBody>
      </p:sp>
    </p:spTree>
    <p:extLst>
      <p:ext uri="{BB962C8B-B14F-4D97-AF65-F5344CB8AC3E}">
        <p14:creationId xmlns:p14="http://schemas.microsoft.com/office/powerpoint/2010/main" val="24524662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To protect data at rest, in use, and in motion, encryption methods are primarily evaluated by three benchmarks, and together, these principles form the standard security model called the </a:t>
            </a:r>
            <a:r>
              <a:rPr lang="en-US" b="1" dirty="0"/>
              <a:t>CIA (confidentiality, integrity, and</a:t>
            </a:r>
            <a:r>
              <a:rPr lang="en-US" b="1" baseline="0" dirty="0"/>
              <a:t> </a:t>
            </a:r>
            <a:r>
              <a:rPr lang="en-US" b="1" dirty="0"/>
              <a:t>availability) triad</a:t>
            </a:r>
            <a:r>
              <a:rPr lang="en-US" dirty="0"/>
              <a:t>:</a:t>
            </a:r>
          </a:p>
          <a:p>
            <a:pPr marL="171450" lvl="0" indent="-171450">
              <a:buFont typeface="Arial" panose="020B0604020202020204" pitchFamily="34" charset="0"/>
              <a:buChar char="•"/>
            </a:pPr>
            <a:r>
              <a:rPr lang="en-US" b="1" dirty="0"/>
              <a:t>Confidentiality</a:t>
            </a:r>
            <a:r>
              <a:rPr lang="en-US" dirty="0"/>
              <a:t>: Data can only be viewed by their intended recipient or at their intended destination.</a:t>
            </a:r>
          </a:p>
          <a:p>
            <a:pPr marL="171450" lvl="0" indent="-171450">
              <a:buFont typeface="Arial" panose="020B0604020202020204" pitchFamily="34" charset="0"/>
              <a:buChar char="•"/>
            </a:pPr>
            <a:r>
              <a:rPr lang="en-US" b="1" dirty="0"/>
              <a:t>Integrity</a:t>
            </a:r>
            <a:r>
              <a:rPr lang="en-US" dirty="0"/>
              <a:t>: Data are not modified in the time after the sender transmits them and before the receiver picks them up.</a:t>
            </a:r>
          </a:p>
          <a:p>
            <a:pPr marL="171450" lvl="0" indent="-171450">
              <a:buFont typeface="Arial" panose="020B0604020202020204" pitchFamily="34" charset="0"/>
              <a:buChar char="•"/>
            </a:pPr>
            <a:r>
              <a:rPr lang="en-US" b="1" dirty="0"/>
              <a:t>Availability</a:t>
            </a:r>
            <a:r>
              <a:rPr lang="en-US" dirty="0"/>
              <a:t>: Data are accessible to the intended recipient when needed, meaning the sender is accountable for successful delivery of the data.</a:t>
            </a:r>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52</a:t>
            </a:fld>
            <a:endParaRPr lang="en-US" dirty="0"/>
          </a:p>
        </p:txBody>
      </p:sp>
    </p:spTree>
    <p:extLst>
      <p:ext uri="{BB962C8B-B14F-4D97-AF65-F5344CB8AC3E}">
        <p14:creationId xmlns:p14="http://schemas.microsoft.com/office/powerpoint/2010/main" val="40708358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Encryption protocols use a mathematical code, called a cipher, to scramble data into a format that can be read only by reversing the cipher—that is, by deciphering, or decrypting, the data.</a:t>
            </a:r>
          </a:p>
          <a:p>
            <a:pPr lvl="0"/>
            <a:endParaRPr lang="en-US" dirty="0"/>
          </a:p>
          <a:p>
            <a:pPr lvl="0"/>
            <a:r>
              <a:rPr lang="en-US" b="1" dirty="0"/>
              <a:t>Cipher</a:t>
            </a:r>
            <a:r>
              <a:rPr lang="en-US" dirty="0"/>
              <a:t> refers to a mathematical code used to scramble data into a format that can only be read by reversing the</a:t>
            </a:r>
            <a:r>
              <a:rPr lang="en-US" baseline="0" dirty="0"/>
              <a:t> </a:t>
            </a:r>
            <a:r>
              <a:rPr lang="en-US" dirty="0"/>
              <a:t>cipher.</a:t>
            </a:r>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53</a:t>
            </a:fld>
            <a:endParaRPr lang="en-US" dirty="0"/>
          </a:p>
        </p:txBody>
      </p:sp>
    </p:spTree>
    <p:extLst>
      <p:ext uri="{BB962C8B-B14F-4D97-AF65-F5344CB8AC3E}">
        <p14:creationId xmlns:p14="http://schemas.microsoft.com/office/powerpoint/2010/main" val="13503269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Most secure forms of encryption encode the original data’s bits using a long and complex key—sometimes several times in different sequences—to scramble the data and, from the data, generate a unique and consistently sized data block called ciphertext. The key is created and used according to a specific set of rules, or algorithms.</a:t>
            </a:r>
          </a:p>
          <a:p>
            <a:pPr lvl="0"/>
            <a:endParaRPr lang="en-US" dirty="0"/>
          </a:p>
          <a:p>
            <a:pPr lvl="0"/>
            <a:r>
              <a:rPr lang="en-US" dirty="0"/>
              <a:t>A </a:t>
            </a:r>
            <a:r>
              <a:rPr lang="en-US" b="1" dirty="0"/>
              <a:t>key</a:t>
            </a:r>
            <a:r>
              <a:rPr lang="en-US" dirty="0"/>
              <a:t> refers to a series of characters combined with a block of data during the</a:t>
            </a:r>
            <a:r>
              <a:rPr lang="en-US" baseline="0" dirty="0"/>
              <a:t> </a:t>
            </a:r>
            <a:r>
              <a:rPr lang="en-US" dirty="0"/>
              <a:t>data’s encryption</a:t>
            </a:r>
            <a:r>
              <a:rPr lang="en-US" baseline="0" dirty="0"/>
              <a:t> process.</a:t>
            </a:r>
            <a:r>
              <a:rPr lang="en-US" dirty="0"/>
              <a:t/>
            </a:r>
            <a:br>
              <a:rPr lang="en-US" dirty="0"/>
            </a:br>
            <a:endParaRPr lang="en-US" dirty="0"/>
          </a:p>
          <a:p>
            <a:pPr lvl="0"/>
            <a:r>
              <a:rPr lang="en-US" sz="1200" b="0" i="0" kern="1200" dirty="0">
                <a:solidFill>
                  <a:schemeClr val="tx1"/>
                </a:solidFill>
                <a:effectLst/>
                <a:latin typeface="+mn-lt"/>
                <a:ea typeface="+mn-ea"/>
                <a:cs typeface="+mn-cs"/>
              </a:rPr>
              <a:t>More complex and randomized keys can be generated by techniques such as ECC (elliptic curve cryptography), which uses elliptic curves, such as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what you might have seen in algebra, to generate a public and private key pair that are mathematically related in a way that is impossible to predict.</a:t>
            </a:r>
            <a:endParaRPr lang="en-US" dirty="0"/>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54</a:t>
            </a:fld>
            <a:endParaRPr lang="en-US" dirty="0"/>
          </a:p>
        </p:txBody>
      </p:sp>
    </p:spTree>
    <p:extLst>
      <p:ext uri="{BB962C8B-B14F-4D97-AF65-F5344CB8AC3E}">
        <p14:creationId xmlns:p14="http://schemas.microsoft.com/office/powerpoint/2010/main" val="21471076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55</a:t>
            </a:fld>
            <a:endParaRPr lang="en-US" dirty="0"/>
          </a:p>
        </p:txBody>
      </p:sp>
    </p:spTree>
    <p:extLst>
      <p:ext uri="{BB962C8B-B14F-4D97-AF65-F5344CB8AC3E}">
        <p14:creationId xmlns:p14="http://schemas.microsoft.com/office/powerpoint/2010/main" val="24909262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56</a:t>
            </a:fld>
            <a:endParaRPr lang="en-US" dirty="0"/>
          </a:p>
        </p:txBody>
      </p:sp>
    </p:spTree>
    <p:extLst>
      <p:ext uri="{BB962C8B-B14F-4D97-AF65-F5344CB8AC3E}">
        <p14:creationId xmlns:p14="http://schemas.microsoft.com/office/powerpoint/2010/main" val="15952175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57</a:t>
            </a:fld>
            <a:endParaRPr lang="en-US" dirty="0"/>
          </a:p>
        </p:txBody>
      </p:sp>
    </p:spTree>
    <p:extLst>
      <p:ext uri="{BB962C8B-B14F-4D97-AF65-F5344CB8AC3E}">
        <p14:creationId xmlns:p14="http://schemas.microsoft.com/office/powerpoint/2010/main" val="1172845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SSL (Secure Sockets Layer) and TLS (Transport Layer Security) are two public key encryption protocols commonly</a:t>
            </a:r>
            <a:r>
              <a:rPr lang="en-US" baseline="0" dirty="0"/>
              <a:t> </a:t>
            </a:r>
            <a:r>
              <a:rPr lang="en-US" dirty="0"/>
              <a:t>used to encrypt communications across the Internet. </a:t>
            </a:r>
          </a:p>
          <a:p>
            <a:pPr lvl="0"/>
            <a:endParaRPr lang="en-US" dirty="0"/>
          </a:p>
          <a:p>
            <a:pPr lvl="0"/>
            <a:r>
              <a:rPr lang="en-US" b="1" dirty="0"/>
              <a:t>SSL (Secure Sockets Layer)</a:t>
            </a:r>
            <a:r>
              <a:rPr lang="en-US" dirty="0"/>
              <a:t> refers</a:t>
            </a:r>
            <a:r>
              <a:rPr lang="en-US" baseline="0" dirty="0"/>
              <a:t> to a</a:t>
            </a:r>
            <a:r>
              <a:rPr lang="en-US" dirty="0"/>
              <a:t> method of encrypting TCP/IP transmissions—including web pages and data</a:t>
            </a:r>
            <a:r>
              <a:rPr lang="en-US" baseline="0" dirty="0"/>
              <a:t> </a:t>
            </a:r>
            <a:r>
              <a:rPr lang="en-US" dirty="0"/>
              <a:t>entered</a:t>
            </a:r>
            <a:r>
              <a:rPr lang="en-US" baseline="0" dirty="0"/>
              <a:t> </a:t>
            </a:r>
            <a:r>
              <a:rPr lang="en-US" dirty="0"/>
              <a:t>into web forms—</a:t>
            </a:r>
            <a:r>
              <a:rPr lang="en-US" dirty="0" err="1"/>
              <a:t>en</a:t>
            </a:r>
            <a:r>
              <a:rPr lang="en-US" dirty="0"/>
              <a:t> route between the client and server using public key encryption technology.</a:t>
            </a:r>
          </a:p>
          <a:p>
            <a:pPr lvl="0"/>
            <a:r>
              <a:rPr lang="en-US" b="1" dirty="0"/>
              <a:t>TLS (Transport Layer Security) </a:t>
            </a:r>
            <a:r>
              <a:rPr lang="en-US" dirty="0"/>
              <a:t>refers to a version of SSL standardized by the IETF (Internet Engineering Task Force). TLS uses slightly different encryption algorithms from SSL but otherwise is very similar to the most recent version of SSL.</a:t>
            </a:r>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58</a:t>
            </a:fld>
            <a:endParaRPr lang="en-US" dirty="0"/>
          </a:p>
        </p:txBody>
      </p:sp>
    </p:spTree>
    <p:extLst>
      <p:ext uri="{BB962C8B-B14F-4D97-AF65-F5344CB8AC3E}">
        <p14:creationId xmlns:p14="http://schemas.microsoft.com/office/powerpoint/2010/main" val="42276325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All browsers today support SSL/TLS to secure transmissions of website traffic, which is what makes the difference between HTTP (Hypertext Transfer Protocol) traffic and the more secure HTTPS (HTTP Secure) traffic, or the difference between FTP (File Transfer Protocol) and FTPS (FTP Secure or FTP</a:t>
            </a:r>
            <a:r>
              <a:rPr lang="en-US" baseline="0" dirty="0"/>
              <a:t> </a:t>
            </a:r>
            <a:r>
              <a:rPr lang="en-US" dirty="0"/>
              <a:t>over SSL). Note, however, that SFTP (Secure FTP) relies on SSH, not SSL/TLS.</a:t>
            </a:r>
          </a:p>
          <a:p>
            <a:pPr lvl="0"/>
            <a:endParaRPr lang="en-US" dirty="0"/>
          </a:p>
          <a:p>
            <a:pPr lvl="0"/>
            <a:r>
              <a:rPr lang="en-US" sz="1200" b="0" i="0" kern="1200" dirty="0">
                <a:solidFill>
                  <a:schemeClr val="tx1"/>
                </a:solidFill>
                <a:effectLst/>
                <a:latin typeface="+mn-lt"/>
                <a:ea typeface="+mn-ea"/>
                <a:cs typeface="+mn-cs"/>
              </a:rPr>
              <a:t>SSL was originally developed by Netscape and operates in the Application layer. Since that time, the IETF (Internet Engineering Task Force), which is an organization of volunteers who help develop Internet standards, has standardized the similar TLS protocol. TLS operates in the Transport layer and uses slightly different encryption algorithms from SSL but otherwise is essentially the updated version of SSL. SSL has now been deprecated and</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should be disabled.</a:t>
            </a:r>
            <a:r>
              <a:rPr lang="en-US" dirty="0"/>
              <a:t/>
            </a:r>
            <a:br>
              <a:rPr lang="en-US" dirty="0"/>
            </a:br>
            <a:endParaRPr lang="en-US" dirty="0"/>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59</a:t>
            </a:fld>
            <a:endParaRPr lang="en-US" dirty="0"/>
          </a:p>
        </p:txBody>
      </p:sp>
    </p:spTree>
    <p:extLst>
      <p:ext uri="{BB962C8B-B14F-4D97-AF65-F5344CB8AC3E}">
        <p14:creationId xmlns:p14="http://schemas.microsoft.com/office/powerpoint/2010/main" val="33649349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SSL has now been deprecated and should be disabled whenever possible, as shown in </a:t>
            </a:r>
            <a:r>
              <a:rPr lang="en-US" sz="1200" b="1" i="0" kern="1200" dirty="0">
                <a:solidFill>
                  <a:schemeClr val="tx1"/>
                </a:solidFill>
                <a:effectLst/>
                <a:latin typeface="+mn-lt"/>
                <a:ea typeface="+mn-ea"/>
                <a:cs typeface="+mn-cs"/>
              </a:rPr>
              <a:t>Figure 6-14</a:t>
            </a:r>
            <a:r>
              <a:rPr lang="en-US" sz="1200" b="0" i="0" kern="1200" dirty="0">
                <a:solidFill>
                  <a:schemeClr val="tx1"/>
                </a:solidFill>
                <a:effectLst/>
                <a:latin typeface="+mn-lt"/>
                <a:ea typeface="+mn-ea"/>
                <a:cs typeface="+mn-cs"/>
              </a:rPr>
              <a:t>, leaving the more secure TLS to provide protection. In reality, you’ll often see them both enabled for backward compatibility.</a:t>
            </a:r>
            <a:endParaRPr lang="en-US" dirty="0"/>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60</a:t>
            </a:fld>
            <a:endParaRPr lang="en-US" dirty="0"/>
          </a:p>
        </p:txBody>
      </p:sp>
    </p:spTree>
    <p:extLst>
      <p:ext uri="{BB962C8B-B14F-4D97-AF65-F5344CB8AC3E}">
        <p14:creationId xmlns:p14="http://schemas.microsoft.com/office/powerpoint/2010/main" val="243905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DoS (denial of service) attack </a:t>
            </a:r>
            <a:r>
              <a:rPr lang="en-US" dirty="0"/>
              <a:t>refers to an attack in which a legitimate user is unable to access normal network resources because of an attacker’s intervention. Most often, this type of attack is achieved by flooding a system with so many requests for services that it can’t respond to any of them.</a:t>
            </a:r>
          </a:p>
          <a:p>
            <a:pPr marL="171450" lvl="0" indent="-171450">
              <a:buFont typeface="Arial" panose="020B0604020202020204" pitchFamily="34" charset="0"/>
              <a:buChar char="•"/>
            </a:pPr>
            <a:r>
              <a:rPr lang="en-US" dirty="0"/>
              <a:t>DoS</a:t>
            </a:r>
            <a:r>
              <a:rPr lang="en-US" baseline="0" dirty="0"/>
              <a:t> </a:t>
            </a:r>
            <a:r>
              <a:rPr lang="en-US" dirty="0"/>
              <a:t>is any kind of attack that affects the availability or performance of services or data.</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b="1" dirty="0"/>
              <a:t>DDoS (distributed denial of service) attack </a:t>
            </a:r>
            <a:r>
              <a:rPr lang="en-US" b="0" dirty="0"/>
              <a:t>refers</a:t>
            </a:r>
            <a:r>
              <a:rPr lang="en-US" b="0" baseline="0" dirty="0"/>
              <a:t> to a</a:t>
            </a:r>
            <a:r>
              <a:rPr lang="en-US" dirty="0"/>
              <a:t>n attack in which multiple computers</a:t>
            </a:r>
            <a:r>
              <a:rPr lang="en-US" baseline="0" dirty="0"/>
              <a:t> </a:t>
            </a:r>
            <a:r>
              <a:rPr lang="en-US" dirty="0"/>
              <a:t>simultaneously flood a target with traffic, rendering the target unable to function. Most often, this type of attack is performed by a botnet made up of numerous malware-infected machines without the</a:t>
            </a:r>
            <a:r>
              <a:rPr lang="en-US" baseline="0" dirty="0"/>
              <a:t> </a:t>
            </a:r>
            <a:r>
              <a:rPr lang="en-US" dirty="0"/>
              <a:t>owners’ knowledge.</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Sometimes multiple attackers (or bots) are used in a DDoS (distributed denial of service) attack, such as the flooding of a web server with traffic until the server is no longer able to respond.</a:t>
            </a:r>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6</a:t>
            </a:fld>
            <a:endParaRPr lang="en-US" dirty="0"/>
          </a:p>
        </p:txBody>
      </p:sp>
    </p:spTree>
    <p:extLst>
      <p:ext uri="{BB962C8B-B14F-4D97-AF65-F5344CB8AC3E}">
        <p14:creationId xmlns:p14="http://schemas.microsoft.com/office/powerpoint/2010/main" val="38217179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Security techniques rely on proper configurations and consistent maintenance. A huge majority of security failures result from user or administrative</a:t>
            </a:r>
            <a:r>
              <a:rPr lang="en-US" baseline="0" dirty="0"/>
              <a:t> </a:t>
            </a:r>
            <a:r>
              <a:rPr lang="en-US" dirty="0"/>
              <a:t>error.</a:t>
            </a:r>
          </a:p>
          <a:p>
            <a:pPr lvl="0"/>
            <a:r>
              <a:rPr lang="ar-JO" dirty="0" smtClean="0"/>
              <a:t>إعدادات تصلب غير صحيحة</a:t>
            </a:r>
            <a:endParaRPr lang="en-US" dirty="0"/>
          </a:p>
          <a:p>
            <a:pPr marL="171450" lvl="0" indent="-171450">
              <a:buFont typeface="Arial" panose="020B0604020202020204" pitchFamily="34" charset="0"/>
              <a:buChar char="•"/>
            </a:pPr>
            <a:r>
              <a:rPr lang="en-US" b="1" dirty="0"/>
              <a:t>Unencrypted data and unencrypted communications</a:t>
            </a:r>
            <a:r>
              <a:rPr lang="en-US" dirty="0"/>
              <a:t>. Breaches happen. When they do, encrypted data can mean the difference between a</a:t>
            </a:r>
            <a:r>
              <a:rPr lang="en-US" baseline="0" dirty="0"/>
              <a:t> </a:t>
            </a:r>
            <a:r>
              <a:rPr lang="en-US" dirty="0"/>
              <a:t>learning opportunity and a career-breaking crisis. Make sure that all sensitive data, whether at rest, in motion, or in use, are securely encrypted using reliable encryption protocols.</a:t>
            </a:r>
          </a:p>
          <a:p>
            <a:pPr marL="171450" lvl="0" indent="-171450">
              <a:buFont typeface="Arial" panose="020B0604020202020204" pitchFamily="34" charset="0"/>
              <a:buChar char="•"/>
            </a:pPr>
            <a:r>
              <a:rPr lang="en-US" b="1" dirty="0"/>
              <a:t>Weak or obsolete security technologies.</a:t>
            </a:r>
            <a:r>
              <a:rPr lang="en-US" dirty="0"/>
              <a:t> As an IT professional, keep your own knowledge up-to-date on the latest developments in security techniques relative to your work.</a:t>
            </a:r>
          </a:p>
          <a:p>
            <a:pPr marL="171450" lvl="0" indent="-171450">
              <a:buFont typeface="Arial" panose="020B0604020202020204" pitchFamily="34" charset="0"/>
              <a:buChar char="•"/>
            </a:pPr>
            <a:r>
              <a:rPr lang="en-US" b="1" dirty="0"/>
              <a:t>Incorrect hardening settings</a:t>
            </a:r>
            <a:r>
              <a:rPr lang="en-US" dirty="0"/>
              <a:t>. Most default system hardening settings at the instance level are pretty good. For example, Windows Server on a VM benefits from built-in defenses that typically don’t need adjusting from their default settings. However, hardening settings within the cloud platform can be problematic. Oftentimes, default settings allow for maximized access while you’re setting up your resources. Watch for warnings in your console indicating you need to tighten security settings, and be wary of areas where cloud admins tend to leave blind spots or backdoors so you can close these up.</a:t>
            </a:r>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61</a:t>
            </a:fld>
            <a:endParaRPr lang="en-US" dirty="0"/>
          </a:p>
        </p:txBody>
      </p:sp>
    </p:spTree>
    <p:extLst>
      <p:ext uri="{BB962C8B-B14F-4D97-AF65-F5344CB8AC3E}">
        <p14:creationId xmlns:p14="http://schemas.microsoft.com/office/powerpoint/2010/main" val="14428835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1" dirty="0"/>
              <a:t>Security device failure</a:t>
            </a:r>
            <a:r>
              <a:rPr lang="en-US" dirty="0"/>
              <a:t>. Security devices do fail sometimes. Failovers and redundant systems can minimize the impact of these events.</a:t>
            </a:r>
          </a:p>
          <a:p>
            <a:pPr marL="171450" lvl="0" indent="-171450">
              <a:buFont typeface="Arial" panose="020B0604020202020204" pitchFamily="34" charset="0"/>
              <a:buChar char="•"/>
            </a:pPr>
            <a:r>
              <a:rPr lang="en-US" sz="1200" b="1" i="0" kern="1200" dirty="0">
                <a:solidFill>
                  <a:schemeClr val="tx1"/>
                </a:solidFill>
                <a:effectLst/>
                <a:latin typeface="+mn-lt"/>
                <a:ea typeface="+mn-ea"/>
                <a:cs typeface="+mn-cs"/>
              </a:rPr>
              <a:t>Encryption issues</a:t>
            </a:r>
            <a:r>
              <a:rPr lang="en-US" sz="1200" b="0" i="0" kern="1200" dirty="0">
                <a:solidFill>
                  <a:schemeClr val="tx1"/>
                </a:solidFill>
                <a:effectLst/>
                <a:latin typeface="+mn-lt"/>
                <a:ea typeface="+mn-ea"/>
                <a:cs typeface="+mn-cs"/>
              </a:rPr>
              <a:t>. Good key management can make encrypting and decrypting data more convenient. However, problems arise if the keys are too convenient, such as being stored in the same location as the data, or when storing keys temporarily in memory while they’re being used. Keys should</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be kept in a protected, isolated environment with current backups stored securely in yet another location, and keys should be regularly rotated.</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(Don’t forget to update backups at the same time.)</a:t>
            </a:r>
            <a:endParaRPr lang="en-US" b="1" dirty="0"/>
          </a:p>
          <a:p>
            <a:pPr marL="171450" lvl="0" indent="-171450">
              <a:buFont typeface="Arial" panose="020B0604020202020204" pitchFamily="34" charset="0"/>
              <a:buChar char="•"/>
            </a:pPr>
            <a:r>
              <a:rPr lang="en-US" b="1" dirty="0"/>
              <a:t>Insufficient security controls and processes</a:t>
            </a:r>
            <a:r>
              <a:rPr lang="en-US" dirty="0"/>
              <a:t>. Poorly designed networks can leave gaps and blind spots where intruders can enter, or data might be exposed to the open Internet. When a security event occurs, insufficient logging can prevent you from learning what went wrong and how to fix the problem. Consider network design carefully, and employ logging where needed.</a:t>
            </a:r>
          </a:p>
          <a:p>
            <a:pPr marL="171450" lvl="0" indent="-171450">
              <a:buFont typeface="Arial" panose="020B0604020202020204" pitchFamily="34" charset="0"/>
              <a:buChar char="•"/>
            </a:pPr>
            <a:r>
              <a:rPr lang="en-US" b="1" dirty="0"/>
              <a:t>Unauthorized physical access</a:t>
            </a:r>
            <a:r>
              <a:rPr lang="en-US" dirty="0"/>
              <a:t>. Although the cloud consumer is not responsible for managing physical access to hardware supporting a public cloud, you and the other employees at your organization still need to be aware and vigilant of risks involving an attacker’s physical access to the</a:t>
            </a:r>
            <a:r>
              <a:rPr lang="en-US" baseline="0" dirty="0"/>
              <a:t> </a:t>
            </a:r>
            <a:r>
              <a:rPr lang="en-US" dirty="0"/>
              <a:t>organization’s trusted endpoint devices, such as workstations and mobile devices, and an attacker’s ability to use social engineering to collect sensitive information that could be used to illegally access and manipulate cloud resources.</a:t>
            </a:r>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62</a:t>
            </a:fld>
            <a:endParaRPr lang="en-US" dirty="0"/>
          </a:p>
        </p:txBody>
      </p:sp>
    </p:spTree>
    <p:extLst>
      <p:ext uri="{BB962C8B-B14F-4D97-AF65-F5344CB8AC3E}">
        <p14:creationId xmlns:p14="http://schemas.microsoft.com/office/powerpoint/2010/main" val="1835195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Poor account management </a:t>
            </a:r>
            <a:r>
              <a:rPr lang="en-US" dirty="0"/>
              <a:t>can be caused</a:t>
            </a:r>
            <a:r>
              <a:rPr lang="en-US" baseline="0" dirty="0"/>
              <a:t> by weak password rules; lack of multifactor authentication; improper storage of account credentials; inadequate account lifecycle oversight; and sloppy handling of keys, passwords, and certificates, which all put a company and its users at risk.</a:t>
            </a:r>
          </a:p>
          <a:p>
            <a:pPr lvl="0"/>
            <a:r>
              <a:rPr lang="en-US" b="1" baseline="0" dirty="0"/>
              <a:t>Insecure interfaces</a:t>
            </a:r>
            <a:r>
              <a:rPr lang="en-US" baseline="0" dirty="0"/>
              <a:t>: Whether a UI (user interface) or an API (application programming interface), these points of transition from one system to another can leave security vulnerabilities. Designed for access and interactivity, UIs and APIs are both prime targets for hackers attempting to gain entry.</a:t>
            </a:r>
            <a:endParaRPr lang="en-US" dirty="0"/>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7</a:t>
            </a:fld>
            <a:endParaRPr lang="en-US" dirty="0"/>
          </a:p>
        </p:txBody>
      </p:sp>
    </p:spTree>
    <p:extLst>
      <p:ext uri="{BB962C8B-B14F-4D97-AF65-F5344CB8AC3E}">
        <p14:creationId xmlns:p14="http://schemas.microsoft.com/office/powerpoint/2010/main" val="35083146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User error</a:t>
            </a:r>
            <a:r>
              <a:rPr lang="en-US" dirty="0"/>
              <a:t>. People make mistakes. Whether from lack of knowledge, carelessness, or willful sloppiness, simple mistakes can create huge problems.</a:t>
            </a:r>
            <a:r>
              <a:rPr lang="en-US" baseline="0" dirty="0"/>
              <a:t> </a:t>
            </a:r>
            <a:r>
              <a:rPr lang="en-US" dirty="0"/>
              <a:t>Specific to the cloud, file over-sharing, storing protected information in insecure file storage accounts, and poorly designing file names (such as</a:t>
            </a:r>
            <a:r>
              <a:rPr lang="en-US" baseline="0" dirty="0"/>
              <a:t> </a:t>
            </a:r>
            <a:r>
              <a:rPr lang="en-US" dirty="0"/>
              <a:t>naming a password spreadsheet “passwords”) are all examples of user carelessness that could create some serious legal and economic consequences</a:t>
            </a:r>
            <a:r>
              <a:rPr lang="en-US" baseline="0" dirty="0"/>
              <a:t> </a:t>
            </a:r>
            <a:r>
              <a:rPr lang="en-US" dirty="0"/>
              <a:t>for their employer.</a:t>
            </a:r>
          </a:p>
          <a:p>
            <a:pPr lvl="0"/>
            <a:r>
              <a:rPr lang="en-US" b="1" dirty="0"/>
              <a:t>Insider threats</a:t>
            </a:r>
            <a:r>
              <a:rPr lang="en-US" dirty="0"/>
              <a:t>. Beyond user error, malicious users pose an even greater threat. This threat could come from current or former employees,</a:t>
            </a:r>
            <a:r>
              <a:rPr lang="en-US" baseline="0" dirty="0"/>
              <a:t> </a:t>
            </a:r>
            <a:r>
              <a:rPr lang="en-US" dirty="0"/>
              <a:t>contractors, or business partners who intentionally use company resources beyond acceptable use standards in a way that damages confidentiality,</a:t>
            </a:r>
            <a:r>
              <a:rPr lang="en-US" baseline="0" dirty="0"/>
              <a:t> </a:t>
            </a:r>
            <a:r>
              <a:rPr lang="en-US" dirty="0"/>
              <a:t>integrity, or availability (CIA) of company data and services.</a:t>
            </a:r>
          </a:p>
          <a:p>
            <a:pPr lvl="0"/>
            <a:r>
              <a:rPr lang="en-US" b="1" dirty="0"/>
              <a:t>APTs (advanced persistent threats). </a:t>
            </a:r>
            <a:r>
              <a:rPr lang="en-US" dirty="0"/>
              <a:t>APTs (advanced persistent threats) are attacks that clear the way for future attacks, essentially gaining a</a:t>
            </a:r>
            <a:r>
              <a:rPr lang="en-US" baseline="0" dirty="0"/>
              <a:t> </a:t>
            </a:r>
            <a:r>
              <a:rPr lang="en-US" dirty="0"/>
              <a:t>foothold in the target’s IT systems and infrastructure. APTs are long-term projects where the infiltration blends with normal network traffic so as not</a:t>
            </a:r>
            <a:r>
              <a:rPr lang="en-US" baseline="0" dirty="0"/>
              <a:t> </a:t>
            </a:r>
            <a:r>
              <a:rPr lang="en-US" dirty="0"/>
              <a:t>to raise red flags. These efforts are more commonly undertaken by large enterprises or government organizations due to the complexity of the</a:t>
            </a:r>
            <a:r>
              <a:rPr lang="en-US" baseline="0" dirty="0"/>
              <a:t> </a:t>
            </a:r>
            <a:r>
              <a:rPr lang="en-US" dirty="0"/>
              <a:t>attack, the required resources, and the type of data that are targeted</a:t>
            </a:r>
            <a:r>
              <a:rPr lang="en-US" dirty="0" smtClean="0"/>
              <a:t>.</a:t>
            </a:r>
          </a:p>
          <a:p>
            <a:pPr lvl="0"/>
            <a:r>
              <a:rPr lang="ar-JO" dirty="0" smtClean="0"/>
              <a:t>موطئ قدم</a:t>
            </a:r>
            <a:endParaRPr lang="en-US" dirty="0"/>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8</a:t>
            </a:fld>
            <a:endParaRPr lang="en-US" dirty="0"/>
          </a:p>
        </p:txBody>
      </p:sp>
    </p:spTree>
    <p:extLst>
      <p:ext uri="{BB962C8B-B14F-4D97-AF65-F5344CB8AC3E}">
        <p14:creationId xmlns:p14="http://schemas.microsoft.com/office/powerpoint/2010/main" val="3180262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With new challenges come new innovations. Cloud computing provides a prime example of how security innovations are solving new problems. </a:t>
            </a:r>
            <a:endParaRPr lang="en-US" dirty="0" smtClean="0"/>
          </a:p>
          <a:p>
            <a:pPr lvl="0"/>
            <a:r>
              <a:rPr lang="en-US" sz="1200" b="1" i="0" kern="1200" dirty="0" err="1" smtClean="0">
                <a:solidFill>
                  <a:schemeClr val="tx1"/>
                </a:solidFill>
                <a:effectLst/>
                <a:latin typeface="+mn-lt"/>
                <a:ea typeface="+mn-ea"/>
                <a:cs typeface="+mn-cs"/>
              </a:rPr>
              <a:t>Microsegmentation</a:t>
            </a:r>
            <a:r>
              <a:rPr lang="en-US" sz="1200" b="0" i="0" kern="1200" dirty="0" smtClean="0">
                <a:solidFill>
                  <a:schemeClr val="tx1"/>
                </a:solidFill>
                <a:effectLst/>
                <a:latin typeface="+mn-lt"/>
                <a:ea typeface="+mn-ea"/>
                <a:cs typeface="+mn-cs"/>
              </a:rPr>
              <a:t> is a method of creating zones in data centers and cloud environments to isolate workloads from one another and secure them.</a:t>
            </a:r>
            <a:endParaRPr lang="en-US" dirty="0"/>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9</a:t>
            </a:fld>
            <a:endParaRPr lang="en-US" dirty="0"/>
          </a:p>
        </p:txBody>
      </p:sp>
    </p:spTree>
    <p:extLst>
      <p:ext uri="{BB962C8B-B14F-4D97-AF65-F5344CB8AC3E}">
        <p14:creationId xmlns:p14="http://schemas.microsoft.com/office/powerpoint/2010/main" val="20735713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92" y="16"/>
            <a:ext cx="12191807" cy="6865874"/>
          </a:xfrm>
          <a:prstGeom prst="rect">
            <a:avLst/>
          </a:prstGeom>
        </p:spPr>
      </p:pic>
      <p:sp>
        <p:nvSpPr>
          <p:cNvPr id="2" name="Title 1"/>
          <p:cNvSpPr>
            <a:spLocks noGrp="1"/>
          </p:cNvSpPr>
          <p:nvPr>
            <p:ph type="title"/>
          </p:nvPr>
        </p:nvSpPr>
        <p:spPr>
          <a:xfrm>
            <a:off x="838200" y="2291187"/>
            <a:ext cx="10515600" cy="684026"/>
          </a:xfrm>
        </p:spPr>
        <p:txBody>
          <a:bodyPr/>
          <a:lstStyle>
            <a:lvl1pPr>
              <a:defRPr>
                <a:solidFill>
                  <a:schemeClr val="bg1"/>
                </a:solidFill>
              </a:defRPr>
            </a:lvl1pPr>
          </a:lstStyle>
          <a:p>
            <a:r>
              <a:rPr lang="en-US"/>
              <a:t>Click to edit Master title style</a:t>
            </a:r>
            <a:endParaRPr lang="en-US" dirty="0"/>
          </a:p>
        </p:txBody>
      </p:sp>
      <p:sp>
        <p:nvSpPr>
          <p:cNvPr id="3" name="Text Placeholder 2"/>
          <p:cNvSpPr>
            <a:spLocks noGrp="1"/>
          </p:cNvSpPr>
          <p:nvPr>
            <p:ph type="body" sz="quarter" idx="10" hasCustomPrompt="1"/>
          </p:nvPr>
        </p:nvSpPr>
        <p:spPr>
          <a:xfrm>
            <a:off x="4867275" y="3619985"/>
            <a:ext cx="2457450" cy="597477"/>
          </a:xfrm>
        </p:spPr>
        <p:txBody>
          <a:bodyPr>
            <a:normAutofit/>
          </a:bodyPr>
          <a:lstStyle>
            <a:lvl1pPr marL="0" indent="0" algn="ctr">
              <a:buNone/>
              <a:defRPr sz="2000" b="0" i="0">
                <a:solidFill>
                  <a:schemeClr val="bg1"/>
                </a:solidFill>
                <a:latin typeface="Arial" charset="0"/>
                <a:ea typeface="Arial" charset="0"/>
                <a:cs typeface="Arial" charset="0"/>
              </a:defRPr>
            </a:lvl1pPr>
          </a:lstStyle>
          <a:p>
            <a:pPr lvl="0"/>
            <a:r>
              <a:rPr lang="en-US" dirty="0"/>
              <a:t>Click to edit date</a:t>
            </a:r>
          </a:p>
        </p:txBody>
      </p:sp>
      <p:pic>
        <p:nvPicPr>
          <p:cNvPr id="9"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32658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4A78"/>
              </a:buClr>
              <a:buFont typeface="Arial" charset="0"/>
              <a:buChar char="•"/>
              <a:defRPr sz="2000">
                <a:solidFill>
                  <a:srgbClr val="000000"/>
                </a:solidFill>
              </a:defRPr>
            </a:lvl1pPr>
            <a:lvl2pPr marL="685800" marR="0" indent="-228600" algn="l" defTabSz="914400" rtl="0" eaLnBrk="1" fontAlgn="base" latinLnBrk="0" hangingPunct="1">
              <a:lnSpc>
                <a:spcPct val="90000"/>
              </a:lnSpc>
              <a:spcBef>
                <a:spcPts val="500"/>
              </a:spcBef>
              <a:spcAft>
                <a:spcPct val="0"/>
              </a:spcAft>
              <a:buClr>
                <a:srgbClr val="FF6300"/>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0"/>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0"/>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0"/>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05811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457200" indent="-457200">
              <a:buClr>
                <a:srgbClr val="004A78"/>
              </a:buClr>
              <a:buFont typeface="+mj-lt"/>
              <a:buAutoNum type="arabicPeriod"/>
              <a:defRPr sz="2000">
                <a:solidFill>
                  <a:srgbClr val="000000"/>
                </a:solidFill>
              </a:defRPr>
            </a:lvl1pPr>
            <a:lvl2pPr marL="685800" marR="0" indent="-228600" algn="l" defTabSz="914400" rtl="0" eaLnBrk="1" fontAlgn="base" latinLnBrk="0" hangingPunct="1">
              <a:lnSpc>
                <a:spcPct val="90000"/>
              </a:lnSpc>
              <a:spcBef>
                <a:spcPts val="500"/>
              </a:spcBef>
              <a:spcAft>
                <a:spcPct val="0"/>
              </a:spcAft>
              <a:buClr>
                <a:srgbClr val="FF6300"/>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0"/>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0"/>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0"/>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34264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4A78"/>
              </a:buClr>
              <a:buFont typeface="Arial" charset="0"/>
              <a:buChar char="•"/>
              <a:defRPr sz="3200">
                <a:solidFill>
                  <a:srgbClr val="004A78"/>
                </a:solidFill>
              </a:defRPr>
            </a:lvl1pPr>
            <a:lvl2pPr marL="685800" marR="0" indent="-228600" algn="l" defTabSz="914400" rtl="0" eaLnBrk="1" fontAlgn="base" latinLnBrk="0" hangingPunct="1">
              <a:lnSpc>
                <a:spcPct val="90000"/>
              </a:lnSpc>
              <a:spcBef>
                <a:spcPts val="500"/>
              </a:spcBef>
              <a:spcAft>
                <a:spcPct val="0"/>
              </a:spcAft>
              <a:buClr>
                <a:srgbClr val="004A78"/>
              </a:buClr>
              <a:buSzTx/>
              <a:buFont typeface="Arial" charset="0"/>
              <a:buChar char="•"/>
              <a:tabLst/>
              <a:defRPr sz="2800" baseline="0"/>
            </a:lvl2pPr>
            <a:lvl3pPr marL="1143000" indent="-228600">
              <a:buClr>
                <a:srgbClr val="004A78"/>
              </a:buClr>
              <a:buFont typeface="Arial" charset="0"/>
              <a:buChar char="•"/>
              <a:defRPr sz="2400"/>
            </a:lvl3pPr>
            <a:lvl4pPr marL="1600200" indent="-228600">
              <a:buClr>
                <a:srgbClr val="004A78"/>
              </a:buClr>
              <a:buSzPct val="50000"/>
              <a:buFont typeface="Calibri" charset="0"/>
              <a:buChar char="▶"/>
              <a:defRPr sz="2400"/>
            </a:lvl4pPr>
            <a:lvl5pPr marL="2057400" indent="-228600">
              <a:buClr>
                <a:srgbClr val="000000"/>
              </a:buClr>
              <a:buFont typeface="Helvetica" charset="0"/>
              <a:buChar char="⁃"/>
              <a:defRPr sz="20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cNvSpPr txBox="1"/>
          <p:nvPr userDrawn="1"/>
        </p:nvSpPr>
        <p:spPr>
          <a:xfrm>
            <a:off x="2377440" y="6256003"/>
            <a:ext cx="907767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West, MindTap for CompTIA Cloud+ Guide to Cloud Computing, 1st Edition. © 2021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151730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able Placeholder 4"/>
          <p:cNvSpPr>
            <a:spLocks noGrp="1"/>
          </p:cNvSpPr>
          <p:nvPr>
            <p:ph type="tbl" sz="quarter" idx="10"/>
          </p:nvPr>
        </p:nvSpPr>
        <p:spPr>
          <a:xfrm>
            <a:off x="1895522" y="2019868"/>
            <a:ext cx="8128000" cy="3380095"/>
          </a:xfrm>
        </p:spPr>
        <p:txBody>
          <a:bodyPr/>
          <a:lstStyle/>
          <a:p>
            <a:r>
              <a:rPr lang="en-US" dirty="0"/>
              <a:t>Click icon to add table</a:t>
            </a:r>
          </a:p>
        </p:txBody>
      </p:sp>
      <p:sp>
        <p:nvSpPr>
          <p:cNvPr id="6"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64034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it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1274574" y="2193424"/>
            <a:ext cx="9642852" cy="618014"/>
          </a:xfrm>
        </p:spPr>
        <p:txBody>
          <a:bodyPr anchor="b">
            <a:noAutofit/>
          </a:bodyPr>
          <a:lstStyle>
            <a:lvl1pPr marL="0" indent="0" algn="ctr">
              <a:buNone/>
              <a:defRPr sz="5000" b="0" i="0">
                <a:solidFill>
                  <a:schemeClr val="bg1"/>
                </a:solidFill>
                <a:latin typeface="Arial" charset="0"/>
                <a:ea typeface="Arial" charset="0"/>
                <a:cs typeface="Arial" charset="0"/>
              </a:defRPr>
            </a:lvl1pPr>
            <a:lvl2pPr marL="457200" indent="0" algn="ctr">
              <a:buNone/>
              <a:defRPr>
                <a:latin typeface="Calibri" charset="0"/>
                <a:ea typeface="Calibri" charset="0"/>
                <a:cs typeface="Calibri" charset="0"/>
              </a:defRPr>
            </a:lvl2pPr>
            <a:lvl3pPr marL="914400" indent="0" algn="ctr">
              <a:buNone/>
              <a:defRPr>
                <a:latin typeface="Calibri" charset="0"/>
                <a:ea typeface="Calibri" charset="0"/>
                <a:cs typeface="Calibri" charset="0"/>
              </a:defRPr>
            </a:lvl3pPr>
            <a:lvl4pPr marL="1371600" indent="0" algn="ctr">
              <a:buNone/>
              <a:defRPr>
                <a:latin typeface="Calibri" charset="0"/>
                <a:ea typeface="Calibri" charset="0"/>
                <a:cs typeface="Calibri" charset="0"/>
              </a:defRPr>
            </a:lvl4pPr>
          </a:lstStyle>
          <a:p>
            <a:pPr lvl="0"/>
            <a:r>
              <a:rPr lang="en-US" dirty="0"/>
              <a:t>Unit 1</a:t>
            </a:r>
          </a:p>
        </p:txBody>
      </p:sp>
      <p:sp>
        <p:nvSpPr>
          <p:cNvPr id="2" name="Title 1"/>
          <p:cNvSpPr>
            <a:spLocks noGrp="1"/>
          </p:cNvSpPr>
          <p:nvPr>
            <p:ph type="title"/>
          </p:nvPr>
        </p:nvSpPr>
        <p:spPr>
          <a:xfrm>
            <a:off x="838200" y="3096122"/>
            <a:ext cx="10515600" cy="672105"/>
          </a:xfrm>
        </p:spPr>
        <p:txBody>
          <a:bodyPr/>
          <a:lstStyle>
            <a:lvl1pPr>
              <a:defRPr>
                <a:solidFill>
                  <a:schemeClr val="bg1"/>
                </a:solidFill>
              </a:defRPr>
            </a:lvl1pPr>
          </a:lstStyle>
          <a:p>
            <a:r>
              <a:rPr lang="en-US"/>
              <a:t>Click to edit Master 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38174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3996910" y="3112899"/>
            <a:ext cx="3297426" cy="618014"/>
          </a:xfrm>
        </p:spPr>
        <p:txBody>
          <a:bodyPr anchor="b">
            <a:noAutofit/>
          </a:bodyPr>
          <a:lstStyle>
            <a:lvl1pPr marL="0" indent="0" algn="l">
              <a:buNone/>
              <a:defRPr sz="3600" b="0" i="0">
                <a:solidFill>
                  <a:schemeClr val="bg1"/>
                </a:solidFill>
                <a:latin typeface="Arial" charset="0"/>
                <a:ea typeface="Arial" charset="0"/>
                <a:cs typeface="Arial" charset="0"/>
              </a:defRPr>
            </a:lvl1pPr>
            <a:lvl2pPr marL="457200" indent="0" algn="ctr">
              <a:buNone/>
              <a:defRPr>
                <a:latin typeface="Calibri" charset="0"/>
                <a:ea typeface="Calibri" charset="0"/>
                <a:cs typeface="Calibri" charset="0"/>
              </a:defRPr>
            </a:lvl2pPr>
            <a:lvl3pPr marL="914400" indent="0" algn="ctr">
              <a:buNone/>
              <a:defRPr>
                <a:latin typeface="Calibri" charset="0"/>
                <a:ea typeface="Calibri" charset="0"/>
                <a:cs typeface="Calibri" charset="0"/>
              </a:defRPr>
            </a:lvl3pPr>
            <a:lvl4pPr marL="1371600" indent="0" algn="ctr">
              <a:buNone/>
              <a:defRPr>
                <a:latin typeface="Calibri" charset="0"/>
                <a:ea typeface="Calibri" charset="0"/>
                <a:cs typeface="Calibri" charset="0"/>
              </a:defRPr>
            </a:lvl4pPr>
          </a:lstStyle>
          <a:p>
            <a:pPr lvl="0"/>
            <a:r>
              <a:rPr lang="en-US" dirty="0"/>
              <a:t>Chapter 1</a:t>
            </a:r>
          </a:p>
        </p:txBody>
      </p:sp>
      <p:sp>
        <p:nvSpPr>
          <p:cNvPr id="5" name="Title 4"/>
          <p:cNvSpPr>
            <a:spLocks noGrp="1"/>
          </p:cNvSpPr>
          <p:nvPr>
            <p:ph type="title"/>
          </p:nvPr>
        </p:nvSpPr>
        <p:spPr>
          <a:xfrm>
            <a:off x="3996910" y="4035474"/>
            <a:ext cx="6402684" cy="672105"/>
          </a:xfrm>
        </p:spPr>
        <p:txBody>
          <a:bodyPr/>
          <a:lstStyle>
            <a:lvl1pPr algn="l">
              <a:defRPr>
                <a:solidFill>
                  <a:schemeClr val="bg1"/>
                </a:solidFill>
              </a:defRPr>
            </a:lvl1pPr>
          </a:lstStyle>
          <a:p>
            <a:r>
              <a:rPr lang="en-US"/>
              <a:t>Click to edit Master title style</a:t>
            </a:r>
            <a:endParaRPr lang="en-US" dirty="0"/>
          </a:p>
        </p:txBody>
      </p:sp>
      <p:sp>
        <p:nvSpPr>
          <p:cNvPr id="9" name="Picture Placeholder 8"/>
          <p:cNvSpPr>
            <a:spLocks noGrp="1"/>
          </p:cNvSpPr>
          <p:nvPr>
            <p:ph type="pic" sz="quarter" idx="12"/>
          </p:nvPr>
        </p:nvSpPr>
        <p:spPr>
          <a:xfrm>
            <a:off x="246063" y="314482"/>
            <a:ext cx="3343275" cy="4318000"/>
          </a:xfrm>
        </p:spPr>
        <p:txBody>
          <a:bodyPr/>
          <a:lstStyle/>
          <a:p>
            <a:r>
              <a:rPr lang="en-US" dirty="0"/>
              <a:t>Click icon to add picture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617780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5" hasCustomPrompt="1"/>
          </p:nvPr>
        </p:nvSpPr>
        <p:spPr>
          <a:xfrm>
            <a:off x="743576" y="1289684"/>
            <a:ext cx="10711543" cy="3732692"/>
          </a:xfrm>
        </p:spPr>
        <p:txBody>
          <a:bodyPr>
            <a:noAutofit/>
          </a:bodyPr>
          <a:lstStyle>
            <a:lvl1pPr marL="0" indent="0" algn="l">
              <a:buNone/>
              <a:defRPr sz="2400" b="0" i="0" baseline="0">
                <a:solidFill>
                  <a:srgbClr val="000000"/>
                </a:solidFill>
                <a:latin typeface="Arial" charset="0"/>
                <a:ea typeface="Arial" charset="0"/>
                <a:cs typeface="Arial" charset="0"/>
              </a:defRPr>
            </a:lvl1pPr>
            <a:lvl2pPr>
              <a:defRPr>
                <a:solidFill>
                  <a:schemeClr val="bg1"/>
                </a:solidFill>
                <a:latin typeface="Calibri" charset="0"/>
                <a:ea typeface="Calibri" charset="0"/>
                <a:cs typeface="Calibri" charset="0"/>
              </a:defRPr>
            </a:lvl2pPr>
            <a:lvl3pPr>
              <a:defRPr>
                <a:solidFill>
                  <a:schemeClr val="bg1"/>
                </a:solidFill>
                <a:latin typeface="Calibri" charset="0"/>
                <a:ea typeface="Calibri" charset="0"/>
                <a:cs typeface="Calibri" charset="0"/>
              </a:defRPr>
            </a:lvl3pPr>
            <a:lvl4pPr>
              <a:defRPr>
                <a:solidFill>
                  <a:schemeClr val="bg1"/>
                </a:solidFill>
                <a:latin typeface="Calibri" charset="0"/>
                <a:ea typeface="Calibri" charset="0"/>
                <a:cs typeface="Calibri" charset="0"/>
              </a:defRPr>
            </a:lvl4pPr>
            <a:lvl5pPr>
              <a:defRPr>
                <a:solidFill>
                  <a:schemeClr val="bg1"/>
                </a:solidFill>
                <a:latin typeface="Calibri" charset="0"/>
                <a:ea typeface="Calibri" charset="0"/>
                <a:cs typeface="Calibri"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 </a:t>
            </a:r>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035067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s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5" hasCustomPrompt="1"/>
          </p:nvPr>
        </p:nvSpPr>
        <p:spPr>
          <a:xfrm>
            <a:off x="743574" y="1290690"/>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Calibri" charset="0"/>
                <a:ea typeface="Calibri" charset="0"/>
                <a:cs typeface="Calibri" charset="0"/>
              </a:defRPr>
            </a:lvl2pPr>
            <a:lvl3pPr>
              <a:defRPr>
                <a:solidFill>
                  <a:schemeClr val="bg1"/>
                </a:solidFill>
                <a:latin typeface="Calibri" charset="0"/>
                <a:ea typeface="Calibri" charset="0"/>
                <a:cs typeface="Calibri" charset="0"/>
              </a:defRPr>
            </a:lvl3pPr>
            <a:lvl4pPr>
              <a:defRPr>
                <a:solidFill>
                  <a:schemeClr val="bg1"/>
                </a:solidFill>
                <a:latin typeface="Calibri" charset="0"/>
                <a:ea typeface="Calibri" charset="0"/>
                <a:cs typeface="Calibri" charset="0"/>
              </a:defRPr>
            </a:lvl4pPr>
            <a:lvl5pPr>
              <a:defRPr>
                <a:solidFill>
                  <a:schemeClr val="bg1"/>
                </a:solidFill>
                <a:latin typeface="Calibri" charset="0"/>
                <a:ea typeface="Calibri" charset="0"/>
                <a:cs typeface="Calibri" charset="0"/>
              </a:defRPr>
            </a:lvl5pPr>
          </a:lstStyle>
          <a:p>
            <a:pPr lvl="0"/>
            <a:r>
              <a:rPr lang="en-US" dirty="0"/>
              <a:t>Section Header</a:t>
            </a:r>
          </a:p>
        </p:txBody>
      </p:sp>
      <p:sp>
        <p:nvSpPr>
          <p:cNvPr id="11" name="Text Placeholder 5"/>
          <p:cNvSpPr>
            <a:spLocks noGrp="1"/>
          </p:cNvSpPr>
          <p:nvPr>
            <p:ph type="body" sz="quarter" idx="18" hasCustomPrompt="1"/>
          </p:nvPr>
        </p:nvSpPr>
        <p:spPr>
          <a:xfrm>
            <a:off x="743572" y="1737343"/>
            <a:ext cx="10711543" cy="1462674"/>
          </a:xfrm>
        </p:spPr>
        <p:txBody>
          <a:bodyPr>
            <a:noAutofit/>
          </a:bodyPr>
          <a:lstStyle>
            <a:lvl1pPr marL="0" indent="0" algn="l">
              <a:buNone/>
              <a:defRPr sz="2400" b="0" i="0" baseline="0">
                <a:solidFill>
                  <a:srgbClr val="000000"/>
                </a:solidFill>
                <a:latin typeface="Arial" charset="0"/>
                <a:ea typeface="Arial" charset="0"/>
                <a:cs typeface="Arial" charset="0"/>
              </a:defRPr>
            </a:lvl1pPr>
            <a:lvl2pPr>
              <a:defRPr>
                <a:solidFill>
                  <a:schemeClr val="bg1"/>
                </a:solidFill>
                <a:latin typeface="Calibri" charset="0"/>
                <a:ea typeface="Calibri" charset="0"/>
                <a:cs typeface="Calibri" charset="0"/>
              </a:defRPr>
            </a:lvl2pPr>
            <a:lvl3pPr>
              <a:defRPr>
                <a:solidFill>
                  <a:schemeClr val="bg1"/>
                </a:solidFill>
                <a:latin typeface="Calibri" charset="0"/>
                <a:ea typeface="Calibri" charset="0"/>
                <a:cs typeface="Calibri" charset="0"/>
              </a:defRPr>
            </a:lvl3pPr>
            <a:lvl4pPr>
              <a:defRPr>
                <a:solidFill>
                  <a:schemeClr val="bg1"/>
                </a:solidFill>
                <a:latin typeface="Calibri" charset="0"/>
                <a:ea typeface="Calibri" charset="0"/>
                <a:cs typeface="Calibri" charset="0"/>
              </a:defRPr>
            </a:lvl4pPr>
            <a:lvl5pPr>
              <a:defRPr>
                <a:solidFill>
                  <a:schemeClr val="bg1"/>
                </a:solidFill>
                <a:latin typeface="Calibri" charset="0"/>
                <a:ea typeface="Calibri" charset="0"/>
                <a:cs typeface="Calibri"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9" name="Text Placeholder 5"/>
          <p:cNvSpPr>
            <a:spLocks noGrp="1"/>
          </p:cNvSpPr>
          <p:nvPr>
            <p:ph type="body" sz="quarter" idx="17" hasCustomPrompt="1"/>
          </p:nvPr>
        </p:nvSpPr>
        <p:spPr>
          <a:xfrm>
            <a:off x="743573" y="3389727"/>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Calibri" charset="0"/>
                <a:ea typeface="Calibri" charset="0"/>
                <a:cs typeface="Calibri" charset="0"/>
              </a:defRPr>
            </a:lvl2pPr>
            <a:lvl3pPr>
              <a:defRPr>
                <a:solidFill>
                  <a:schemeClr val="bg1"/>
                </a:solidFill>
                <a:latin typeface="Calibri" charset="0"/>
                <a:ea typeface="Calibri" charset="0"/>
                <a:cs typeface="Calibri" charset="0"/>
              </a:defRPr>
            </a:lvl3pPr>
            <a:lvl4pPr>
              <a:defRPr>
                <a:solidFill>
                  <a:schemeClr val="bg1"/>
                </a:solidFill>
                <a:latin typeface="Calibri" charset="0"/>
                <a:ea typeface="Calibri" charset="0"/>
                <a:cs typeface="Calibri" charset="0"/>
              </a:defRPr>
            </a:lvl4pPr>
            <a:lvl5pPr>
              <a:defRPr>
                <a:solidFill>
                  <a:schemeClr val="bg1"/>
                </a:solidFill>
                <a:latin typeface="Calibri" charset="0"/>
                <a:ea typeface="Calibri" charset="0"/>
                <a:cs typeface="Calibri" charset="0"/>
              </a:defRPr>
            </a:lvl5pPr>
          </a:lstStyle>
          <a:p>
            <a:pPr lvl="0"/>
            <a:r>
              <a:rPr lang="en-US" dirty="0"/>
              <a:t>Section Header</a:t>
            </a:r>
          </a:p>
        </p:txBody>
      </p:sp>
      <p:sp>
        <p:nvSpPr>
          <p:cNvPr id="8" name="Text Placeholder 5"/>
          <p:cNvSpPr>
            <a:spLocks noGrp="1"/>
          </p:cNvSpPr>
          <p:nvPr>
            <p:ph type="body" sz="quarter" idx="16" hasCustomPrompt="1"/>
          </p:nvPr>
        </p:nvSpPr>
        <p:spPr>
          <a:xfrm>
            <a:off x="743572" y="3856204"/>
            <a:ext cx="10711543" cy="1462674"/>
          </a:xfrm>
        </p:spPr>
        <p:txBody>
          <a:bodyPr>
            <a:noAutofit/>
          </a:bodyPr>
          <a:lstStyle>
            <a:lvl1pPr marL="0" indent="0" algn="l">
              <a:buNone/>
              <a:defRPr sz="2400" b="0" i="0" baseline="0">
                <a:solidFill>
                  <a:srgbClr val="000000"/>
                </a:solidFill>
                <a:latin typeface="Arial" charset="0"/>
                <a:ea typeface="Arial" charset="0"/>
                <a:cs typeface="Arial" charset="0"/>
              </a:defRPr>
            </a:lvl1pPr>
            <a:lvl2pPr>
              <a:defRPr>
                <a:solidFill>
                  <a:schemeClr val="bg1"/>
                </a:solidFill>
                <a:latin typeface="Calibri" charset="0"/>
                <a:ea typeface="Calibri" charset="0"/>
                <a:cs typeface="Calibri" charset="0"/>
              </a:defRPr>
            </a:lvl2pPr>
            <a:lvl3pPr>
              <a:defRPr>
                <a:solidFill>
                  <a:schemeClr val="bg1"/>
                </a:solidFill>
                <a:latin typeface="Calibri" charset="0"/>
                <a:ea typeface="Calibri" charset="0"/>
                <a:cs typeface="Calibri" charset="0"/>
              </a:defRPr>
            </a:lvl3pPr>
            <a:lvl4pPr>
              <a:defRPr>
                <a:solidFill>
                  <a:schemeClr val="bg1"/>
                </a:solidFill>
                <a:latin typeface="Calibri" charset="0"/>
                <a:ea typeface="Calibri" charset="0"/>
                <a:cs typeface="Calibri" charset="0"/>
              </a:defRPr>
            </a:lvl4pPr>
            <a:lvl5pPr>
              <a:defRPr>
                <a:solidFill>
                  <a:schemeClr val="bg1"/>
                </a:solidFill>
                <a:latin typeface="Calibri" charset="0"/>
                <a:ea typeface="Calibri" charset="0"/>
                <a:cs typeface="Calibri"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12"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9366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Content Placeholder 2"/>
          <p:cNvSpPr>
            <a:spLocks noGrp="1"/>
          </p:cNvSpPr>
          <p:nvPr>
            <p:ph idx="1"/>
          </p:nvPr>
        </p:nvSpPr>
        <p:spPr>
          <a:xfrm>
            <a:off x="743576"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4" name="Text Placeholder 3"/>
          <p:cNvSpPr>
            <a:spLocks noGrp="1"/>
          </p:cNvSpPr>
          <p:nvPr>
            <p:ph type="body" sz="quarter" idx="15" hasCustomPrompt="1"/>
          </p:nvPr>
        </p:nvSpPr>
        <p:spPr>
          <a:xfrm>
            <a:off x="743576" y="2202774"/>
            <a:ext cx="5084468" cy="3953578"/>
          </a:xfrm>
        </p:spPr>
        <p:txBody>
          <a:bodyPr>
            <a:normAutofit/>
          </a:bodyPr>
          <a:lstStyle>
            <a:lvl1pPr marL="228600" indent="-228600">
              <a:buClr>
                <a:srgbClr val="004A78"/>
              </a:buClr>
              <a:buFont typeface="Arial" charset="0"/>
              <a:buChar char="•"/>
              <a:defRPr sz="1800">
                <a:solidFill>
                  <a:srgbClr val="000000"/>
                </a:solidFill>
              </a:defRPr>
            </a:lvl1pPr>
            <a:lvl2pPr marL="685800" indent="-228600">
              <a:buClr>
                <a:srgbClr val="004A78"/>
              </a:buClr>
              <a:buFont typeface="Arial" charset="0"/>
              <a:buChar char="•"/>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a:t>
            </a:r>
            <a:r>
              <a:rPr lang="en-US" dirty="0" err="1"/>
              <a:t>vel</a:t>
            </a:r>
            <a:r>
              <a:rPr lang="en-US" dirty="0"/>
              <a:t> </a:t>
            </a:r>
            <a:r>
              <a:rPr lang="en-US" dirty="0" err="1"/>
              <a:t>fringilla</a:t>
            </a:r>
            <a:r>
              <a:rPr lang="en-US" dirty="0"/>
              <a:t> </a:t>
            </a:r>
            <a:r>
              <a:rPr lang="en-US" dirty="0" err="1"/>
              <a:t>est</a:t>
            </a:r>
            <a:r>
              <a:rPr lang="en-US" dirty="0"/>
              <a:t> </a:t>
            </a:r>
            <a:r>
              <a:rPr lang="en-US" dirty="0" err="1"/>
              <a:t>ullamcorper</a:t>
            </a:r>
            <a:r>
              <a:rPr lang="en-US" dirty="0"/>
              <a:t>.</a:t>
            </a:r>
          </a:p>
        </p:txBody>
      </p:sp>
      <p:sp>
        <p:nvSpPr>
          <p:cNvPr id="12" name="Content Placeholder 2"/>
          <p:cNvSpPr>
            <a:spLocks noGrp="1"/>
          </p:cNvSpPr>
          <p:nvPr>
            <p:ph idx="20"/>
          </p:nvPr>
        </p:nvSpPr>
        <p:spPr>
          <a:xfrm>
            <a:off x="6370651"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14" name="Text Placeholder 3"/>
          <p:cNvSpPr>
            <a:spLocks noGrp="1"/>
          </p:cNvSpPr>
          <p:nvPr>
            <p:ph type="body" sz="quarter" idx="18" hasCustomPrompt="1"/>
          </p:nvPr>
        </p:nvSpPr>
        <p:spPr>
          <a:xfrm>
            <a:off x="6370651" y="2202774"/>
            <a:ext cx="5084468" cy="3953578"/>
          </a:xfrm>
        </p:spPr>
        <p:txBody>
          <a:bodyPr>
            <a:normAutofit/>
          </a:bodyPr>
          <a:lstStyle>
            <a:lvl1pPr>
              <a:buClr>
                <a:srgbClr val="004A78"/>
              </a:buClr>
              <a:defRPr sz="18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pPr lvl="0"/>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p>
          <a:p>
            <a:pPr lvl="0"/>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a:t>
            </a:r>
            <a:r>
              <a:rPr lang="en-US" dirty="0" err="1"/>
              <a:t>vel</a:t>
            </a:r>
            <a:r>
              <a:rPr lang="en-US" dirty="0"/>
              <a:t> </a:t>
            </a:r>
            <a:r>
              <a:rPr lang="en-US" dirty="0" err="1"/>
              <a:t>fringilla</a:t>
            </a:r>
            <a:r>
              <a:rPr lang="en-US" dirty="0"/>
              <a:t> </a:t>
            </a:r>
            <a:r>
              <a:rPr lang="en-US" dirty="0" err="1"/>
              <a:t>est</a:t>
            </a:r>
            <a:r>
              <a:rPr lang="en-US" dirty="0"/>
              <a:t> </a:t>
            </a:r>
            <a:r>
              <a:rPr lang="en-US" dirty="0" err="1"/>
              <a:t>ullamcorper</a:t>
            </a:r>
            <a:r>
              <a:rPr lang="en-US" dirty="0"/>
              <a:t>.</a:t>
            </a:r>
          </a:p>
        </p:txBody>
      </p:sp>
      <p:sp>
        <p:nvSpPr>
          <p:cNvPr id="8"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59007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4" name="Content Placeholder 2"/>
          <p:cNvSpPr>
            <a:spLocks noGrp="1"/>
          </p:cNvSpPr>
          <p:nvPr>
            <p:ph idx="1"/>
          </p:nvPr>
        </p:nvSpPr>
        <p:spPr>
          <a:xfrm>
            <a:off x="743576"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4" name="Text Placeholder 3"/>
          <p:cNvSpPr>
            <a:spLocks noGrp="1"/>
          </p:cNvSpPr>
          <p:nvPr>
            <p:ph type="body" sz="quarter" idx="15" hasCustomPrompt="1"/>
          </p:nvPr>
        </p:nvSpPr>
        <p:spPr>
          <a:xfrm>
            <a:off x="743576"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9" name="Content Placeholder 2"/>
          <p:cNvSpPr>
            <a:spLocks noGrp="1"/>
          </p:cNvSpPr>
          <p:nvPr>
            <p:ph idx="22"/>
          </p:nvPr>
        </p:nvSpPr>
        <p:spPr>
          <a:xfrm>
            <a:off x="4445799"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16" name="Text Placeholder 3"/>
          <p:cNvSpPr>
            <a:spLocks noGrp="1"/>
          </p:cNvSpPr>
          <p:nvPr>
            <p:ph type="body" sz="quarter" idx="18" hasCustomPrompt="1"/>
          </p:nvPr>
        </p:nvSpPr>
        <p:spPr>
          <a:xfrm>
            <a:off x="4445799"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23" name="Content Placeholder 2"/>
          <p:cNvSpPr>
            <a:spLocks noGrp="1"/>
          </p:cNvSpPr>
          <p:nvPr>
            <p:ph idx="23"/>
          </p:nvPr>
        </p:nvSpPr>
        <p:spPr>
          <a:xfrm>
            <a:off x="8145953"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20" name="Text Placeholder 3"/>
          <p:cNvSpPr>
            <a:spLocks noGrp="1"/>
          </p:cNvSpPr>
          <p:nvPr>
            <p:ph type="body" sz="quarter" idx="20" hasCustomPrompt="1"/>
          </p:nvPr>
        </p:nvSpPr>
        <p:spPr>
          <a:xfrm>
            <a:off x="8154717"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0"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377184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Text Placeholder 1"/>
          <p:cNvSpPr>
            <a:spLocks noGrp="1"/>
          </p:cNvSpPr>
          <p:nvPr>
            <p:ph type="body" sz="quarter" idx="15" hasCustomPrompt="1"/>
          </p:nvPr>
        </p:nvSpPr>
        <p:spPr>
          <a:xfrm>
            <a:off x="743576" y="1289684"/>
            <a:ext cx="10711543" cy="2750053"/>
          </a:xfrm>
        </p:spPr>
        <p:txBody>
          <a:bodyPr>
            <a:noAutofit/>
          </a:bodyPr>
          <a:lstStyle>
            <a:lvl1pPr marL="0" indent="0" algn="l">
              <a:buNone/>
              <a:defRPr sz="2400" b="0" i="0" baseline="0">
                <a:solidFill>
                  <a:srgbClr val="000000"/>
                </a:solidFill>
                <a:latin typeface="Arial" charset="0"/>
                <a:ea typeface="Arial" charset="0"/>
                <a:cs typeface="Arial" charset="0"/>
              </a:defRPr>
            </a:lvl1pPr>
            <a:lvl2pPr>
              <a:defRPr>
                <a:solidFill>
                  <a:schemeClr val="bg1"/>
                </a:solidFill>
                <a:latin typeface="Calibri" charset="0"/>
                <a:ea typeface="Calibri" charset="0"/>
                <a:cs typeface="Calibri" charset="0"/>
              </a:defRPr>
            </a:lvl2pPr>
            <a:lvl3pPr>
              <a:defRPr>
                <a:solidFill>
                  <a:schemeClr val="bg1"/>
                </a:solidFill>
                <a:latin typeface="Calibri" charset="0"/>
                <a:ea typeface="Calibri" charset="0"/>
                <a:cs typeface="Calibri" charset="0"/>
              </a:defRPr>
            </a:lvl3pPr>
            <a:lvl4pPr>
              <a:defRPr>
                <a:solidFill>
                  <a:schemeClr val="bg1"/>
                </a:solidFill>
                <a:latin typeface="Calibri" charset="0"/>
                <a:ea typeface="Calibri" charset="0"/>
                <a:cs typeface="Calibri" charset="0"/>
              </a:defRPr>
            </a:lvl4pPr>
            <a:lvl5pPr>
              <a:defRPr>
                <a:solidFill>
                  <a:schemeClr val="bg1"/>
                </a:solidFill>
                <a:latin typeface="Calibri" charset="0"/>
                <a:ea typeface="Calibri" charset="0"/>
                <a:cs typeface="Calibri"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 </a:t>
            </a:r>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Text Placeholder 2"/>
          <p:cNvSpPr>
            <a:spLocks noGrp="1"/>
          </p:cNvSpPr>
          <p:nvPr>
            <p:ph type="body" sz="quarter" idx="16" hasCustomPrompt="1"/>
          </p:nvPr>
        </p:nvSpPr>
        <p:spPr>
          <a:xfrm>
            <a:off x="740228" y="4846655"/>
            <a:ext cx="10711543" cy="825500"/>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8"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474805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and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0"/>
          </p:nvPr>
        </p:nvSpPr>
        <p:spPr>
          <a:xfrm>
            <a:off x="733118" y="1619557"/>
            <a:ext cx="6477000" cy="4259263"/>
          </a:xfrm>
        </p:spPr>
        <p:txBody>
          <a:bodyPr/>
          <a:lstStyle/>
          <a:p>
            <a:r>
              <a:rPr lang="en-US" dirty="0"/>
              <a:t>Click icon to add picture</a:t>
            </a:r>
          </a:p>
        </p:txBody>
      </p:sp>
      <p:sp>
        <p:nvSpPr>
          <p:cNvPr id="10" name="Text Placeholder 9"/>
          <p:cNvSpPr>
            <a:spLocks noGrp="1"/>
          </p:cNvSpPr>
          <p:nvPr>
            <p:ph type="body" sz="quarter" idx="11" hasCustomPrompt="1"/>
          </p:nvPr>
        </p:nvSpPr>
        <p:spPr>
          <a:xfrm>
            <a:off x="7478972" y="4070657"/>
            <a:ext cx="3976406" cy="1808163"/>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8" name="Footer"/>
          <p:cNvSpPr txBox="1"/>
          <p:nvPr userDrawn="1"/>
        </p:nvSpPr>
        <p:spPr>
          <a:xfrm>
            <a:off x="2377438" y="6257984"/>
            <a:ext cx="9287693"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West, MindTap for CompTIA Cloud+ Guide to Cloud Computing, 1st Edition. © 2021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119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67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a:t>Click to edit Master title style</a:t>
            </a:r>
            <a:endParaRPr lang="en-US" altLang="en-US" dirty="0"/>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dirty="0"/>
              <a:t>Click to edit Master text styles</a:t>
            </a:r>
          </a:p>
        </p:txBody>
      </p:sp>
      <p:pic>
        <p:nvPicPr>
          <p:cNvPr id="7" name="Picture 6"/>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476843" y="6356350"/>
            <a:ext cx="157956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3"/>
          </p:nvPr>
        </p:nvSpPr>
        <p:spPr>
          <a:xfrm>
            <a:off x="2934268"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rgbClr val="006298"/>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cSld>
  <p:clrMap bg1="lt1" tx1="dk1" bg2="lt2" tx2="dk2" accent1="accent1" accent2="accent2" accent3="accent3" accent4="accent4" accent5="accent5" accent6="accent6" hlink="hlink" folHlink="folHlink"/>
  <p:sldLayoutIdLst>
    <p:sldLayoutId id="2147483712" r:id="rId1"/>
    <p:sldLayoutId id="2147483721" r:id="rId2"/>
    <p:sldLayoutId id="2147483722" r:id="rId3"/>
    <p:sldLayoutId id="2147483714" r:id="rId4"/>
    <p:sldLayoutId id="2147483718" r:id="rId5"/>
    <p:sldLayoutId id="2147483715" r:id="rId6"/>
    <p:sldLayoutId id="2147483716" r:id="rId7"/>
    <p:sldLayoutId id="2147483719" r:id="rId8"/>
    <p:sldLayoutId id="2147483720" r:id="rId9"/>
    <p:sldLayoutId id="2147483723" r:id="rId10"/>
    <p:sldLayoutId id="2147483724" r:id="rId11"/>
    <p:sldLayoutId id="2147483713" r:id="rId12"/>
    <p:sldLayoutId id="2147483717" r:id="rId13"/>
  </p:sldLayoutIdLst>
  <p:hf sldNum="0" hdr="0" ftr="0" dt="0"/>
  <p:txStyles>
    <p:titleStyle>
      <a:lvl1pPr algn="ctr" rtl="0" eaLnBrk="1" fontAlgn="base" hangingPunct="1">
        <a:lnSpc>
          <a:spcPct val="90000"/>
        </a:lnSpc>
        <a:spcBef>
          <a:spcPct val="0"/>
        </a:spcBef>
        <a:spcAft>
          <a:spcPct val="0"/>
        </a:spcAft>
        <a:defRPr sz="3400" b="1" i="0" kern="1200" baseline="0">
          <a:solidFill>
            <a:srgbClr val="004A78"/>
          </a:solidFill>
          <a:latin typeface="Arial" charset="0"/>
          <a:ea typeface="Arial" charset="0"/>
          <a:cs typeface="Arial" charset="0"/>
        </a:defRPr>
      </a:lvl1pPr>
      <a:lvl2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2pPr>
      <a:lvl3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3pPr>
      <a:lvl4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4pPr>
      <a:lvl5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5pPr>
      <a:lvl6pPr marL="4572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6pPr>
      <a:lvl7pPr marL="9144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7pPr>
      <a:lvl8pPr marL="13716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8pPr>
      <a:lvl9pPr marL="18288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9pPr>
    </p:titleStyle>
    <p:bodyStyle>
      <a:lvl1pPr marL="0" indent="0" algn="l" rtl="0" eaLnBrk="1" fontAlgn="base" hangingPunct="1">
        <a:lnSpc>
          <a:spcPct val="90000"/>
        </a:lnSpc>
        <a:spcBef>
          <a:spcPts val="1000"/>
        </a:spcBef>
        <a:spcAft>
          <a:spcPct val="0"/>
        </a:spcAft>
        <a:buFont typeface="Arial" charset="0"/>
        <a:buNone/>
        <a:defRPr sz="2800" kern="1200" baseline="0">
          <a:solidFill>
            <a:srgbClr val="000000"/>
          </a:solidFill>
          <a:latin typeface="Arial" charset="0"/>
          <a:ea typeface="Arial" charset="0"/>
          <a:cs typeface="Arial" charset="0"/>
        </a:defRPr>
      </a:lvl1pPr>
      <a:lvl2pPr marL="685800" indent="-228600" algn="l" rtl="0" eaLnBrk="1" fontAlgn="base" hangingPunct="1">
        <a:lnSpc>
          <a:spcPct val="90000"/>
        </a:lnSpc>
        <a:spcBef>
          <a:spcPts val="500"/>
        </a:spcBef>
        <a:spcAft>
          <a:spcPct val="0"/>
        </a:spcAft>
        <a:buFont typeface="Arial" charset="0"/>
        <a:buChar char="•"/>
        <a:defRPr sz="2400" kern="1200" baseline="0">
          <a:solidFill>
            <a:srgbClr val="004A78"/>
          </a:solidFill>
          <a:latin typeface="Arial" charset="0"/>
          <a:ea typeface="Arial" charset="0"/>
          <a:cs typeface="Arial" charset="0"/>
        </a:defRPr>
      </a:lvl2pPr>
      <a:lvl3pPr marL="1143000" indent="-228600" algn="l" rtl="0" eaLnBrk="1" fontAlgn="base" hangingPunct="1">
        <a:lnSpc>
          <a:spcPct val="90000"/>
        </a:lnSpc>
        <a:spcBef>
          <a:spcPts val="500"/>
        </a:spcBef>
        <a:spcAft>
          <a:spcPct val="0"/>
        </a:spcAft>
        <a:buFont typeface="Arial" charset="0"/>
        <a:buChar char="•"/>
        <a:defRPr sz="2000" kern="1200" baseline="0">
          <a:solidFill>
            <a:srgbClr val="004A78"/>
          </a:solidFill>
          <a:latin typeface="Arial" charset="0"/>
          <a:ea typeface="Arial" charset="0"/>
          <a:cs typeface="Arial" charset="0"/>
        </a:defRPr>
      </a:lvl3pPr>
      <a:lvl4pPr marL="16002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4pPr>
      <a:lvl5pPr marL="20574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a:t>Module 6</a:t>
            </a:r>
          </a:p>
        </p:txBody>
      </p:sp>
      <p:sp>
        <p:nvSpPr>
          <p:cNvPr id="5" name="Title 4"/>
          <p:cNvSpPr>
            <a:spLocks noGrp="1"/>
          </p:cNvSpPr>
          <p:nvPr>
            <p:ph type="title"/>
          </p:nvPr>
        </p:nvSpPr>
        <p:spPr/>
        <p:txBody>
          <a:bodyPr/>
          <a:lstStyle/>
          <a:p>
            <a:r>
              <a:rPr lang="en-US" dirty="0"/>
              <a:t>Securing Cloud Resources</a:t>
            </a:r>
          </a:p>
        </p:txBody>
      </p:sp>
      <p:sp>
        <p:nvSpPr>
          <p:cNvPr id="7" name="Footer Placeholder 6"/>
          <p:cNvSpPr>
            <a:spLocks noGrp="1"/>
          </p:cNvSpPr>
          <p:nvPr>
            <p:ph type="ftr" sz="quarter" idx="3"/>
          </p:nvPr>
        </p:nvSpPr>
        <p:spPr>
          <a:xfrm>
            <a:off x="2398143" y="6228272"/>
            <a:ext cx="9275657" cy="493203"/>
          </a:xfrm>
        </p:spPr>
        <p:txBody>
          <a:bodyPr/>
          <a:lstStyle/>
          <a:p>
            <a:r>
              <a:rPr lang="en-US" dirty="0"/>
              <a:t>West, MindTap for CompTIA Cloud+ Guide to Cloud Computing, 1st Edition. © 2021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3390844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Configurations (6 of 13)</a:t>
            </a:r>
          </a:p>
        </p:txBody>
      </p:sp>
      <p:pic>
        <p:nvPicPr>
          <p:cNvPr id="5" name="Picture Placeholder 4" descr="Illustrates how the cloud’s shared responsibility model - a model that says the CSP is partially responsible for your cloud’s security, and the customer is responsible for the rest of it - breaks down according to the type of cloud deployment."/>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2951792" y="1391975"/>
            <a:ext cx="4309619" cy="4486845"/>
          </a:xfrm>
        </p:spPr>
      </p:pic>
      <p:sp>
        <p:nvSpPr>
          <p:cNvPr id="4" name="Text Placeholder 3" descr="The customer’s responsibility for security shifts with different cloud deployment structures.&#10;" title="Figure 6-1"/>
          <p:cNvSpPr>
            <a:spLocks noGrp="1"/>
          </p:cNvSpPr>
          <p:nvPr>
            <p:ph type="body" sz="quarter" idx="11"/>
          </p:nvPr>
        </p:nvSpPr>
        <p:spPr>
          <a:xfrm>
            <a:off x="7478972" y="4070657"/>
            <a:ext cx="3089094" cy="1808163"/>
          </a:xfrm>
        </p:spPr>
        <p:txBody>
          <a:bodyPr/>
          <a:lstStyle/>
          <a:p>
            <a:r>
              <a:rPr lang="en-US" dirty="0"/>
              <a:t>Figure 6-1 The customer’s responsibility for security shifts with different cloud deployment structures.</a:t>
            </a:r>
          </a:p>
        </p:txBody>
      </p:sp>
    </p:spTree>
    <p:extLst>
      <p:ext uri="{BB962C8B-B14F-4D97-AF65-F5344CB8AC3E}">
        <p14:creationId xmlns:p14="http://schemas.microsoft.com/office/powerpoint/2010/main" val="1273605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Configurations (7 of 13)</a:t>
            </a:r>
          </a:p>
        </p:txBody>
      </p:sp>
      <p:sp>
        <p:nvSpPr>
          <p:cNvPr id="5" name="Text Placeholder 4"/>
          <p:cNvSpPr>
            <a:spLocks noGrp="1"/>
          </p:cNvSpPr>
          <p:nvPr>
            <p:ph type="body" sz="quarter" idx="17"/>
          </p:nvPr>
        </p:nvSpPr>
        <p:spPr/>
        <p:txBody>
          <a:bodyPr/>
          <a:lstStyle/>
          <a:p>
            <a:r>
              <a:rPr lang="en-US" dirty="0"/>
              <a:t>Cloud-based approaches to security (cont’d)</a:t>
            </a:r>
          </a:p>
          <a:p>
            <a:pPr lvl="1"/>
            <a:r>
              <a:rPr lang="en-US" dirty="0"/>
              <a:t>DevSecOps</a:t>
            </a:r>
          </a:p>
          <a:p>
            <a:pPr lvl="1"/>
            <a:r>
              <a:rPr lang="en-US" dirty="0"/>
              <a:t>DevOps culture</a:t>
            </a:r>
          </a:p>
          <a:p>
            <a:pPr lvl="2"/>
            <a:r>
              <a:rPr lang="en-US" dirty="0"/>
              <a:t>Development and operations workflows form a single, unending cycle</a:t>
            </a:r>
          </a:p>
          <a:p>
            <a:pPr lvl="2"/>
            <a:r>
              <a:rPr lang="en-US" dirty="0"/>
              <a:t>Increases feature agility to quickly reflect application’s demands</a:t>
            </a:r>
          </a:p>
          <a:p>
            <a:pPr lvl="2"/>
            <a:r>
              <a:rPr lang="en-US" dirty="0"/>
              <a:t>Invites security team to participate earlier</a:t>
            </a:r>
          </a:p>
          <a:p>
            <a:pPr lvl="2"/>
            <a:r>
              <a:rPr lang="en-US" dirty="0"/>
              <a:t>Provides more flexibly</a:t>
            </a:r>
          </a:p>
          <a:p>
            <a:pPr lvl="2"/>
            <a:r>
              <a:rPr lang="en-US" dirty="0"/>
              <a:t>DevSecOps mantra: “Security is everyone’s responsibility”</a:t>
            </a:r>
          </a:p>
          <a:p>
            <a:pPr lvl="2"/>
            <a:r>
              <a:rPr lang="en-US" dirty="0"/>
              <a:t>Cultural standard applies to cloud computing</a:t>
            </a:r>
            <a:br>
              <a:rPr lang="en-US" dirty="0"/>
            </a:br>
            <a:endParaRPr lang="en-US" dirty="0"/>
          </a:p>
        </p:txBody>
      </p:sp>
    </p:spTree>
    <p:extLst>
      <p:ext uri="{BB962C8B-B14F-4D97-AF65-F5344CB8AC3E}">
        <p14:creationId xmlns:p14="http://schemas.microsoft.com/office/powerpoint/2010/main" val="2915100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Configurations (8 of 13)</a:t>
            </a:r>
          </a:p>
        </p:txBody>
      </p:sp>
      <p:pic>
        <p:nvPicPr>
          <p:cNvPr id="5" name="Picture Placeholder 4" descr="Illustrates the cultural shift that has been dubbed DevSecOps. The DevOps culture blends development and operations workflows into a single, unending cycle, thereby increasing feature agility to more quickly reflect the demands of an application’s market. The natural evolution of this culture—in the interest of more reliable, built-in security—is to invite the security team to participate earlier and more&#10;flexibly as well."/>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3038841" y="1105881"/>
            <a:ext cx="4645706" cy="4789130"/>
          </a:xfrm>
        </p:spPr>
      </p:pic>
      <p:sp>
        <p:nvSpPr>
          <p:cNvPr id="4" name="Text Placeholder 3" descr="DevSecOps involves input from all three teams throughout the application’s life cycle.&#10;" title="Figure 6-2"/>
          <p:cNvSpPr>
            <a:spLocks noGrp="1"/>
          </p:cNvSpPr>
          <p:nvPr>
            <p:ph type="body" sz="quarter" idx="11"/>
          </p:nvPr>
        </p:nvSpPr>
        <p:spPr>
          <a:xfrm>
            <a:off x="7905692" y="3963977"/>
            <a:ext cx="3158548" cy="1808163"/>
          </a:xfrm>
        </p:spPr>
        <p:txBody>
          <a:bodyPr/>
          <a:lstStyle/>
          <a:p>
            <a:r>
              <a:rPr lang="en-US" dirty="0"/>
              <a:t>Figure 6-2 DevSecOps involves input from all three teams throughout the application’s life cycle.</a:t>
            </a:r>
          </a:p>
        </p:txBody>
      </p:sp>
    </p:spTree>
    <p:extLst>
      <p:ext uri="{BB962C8B-B14F-4D97-AF65-F5344CB8AC3E}">
        <p14:creationId xmlns:p14="http://schemas.microsoft.com/office/powerpoint/2010/main" val="3141070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Configurations (9 of 13)</a:t>
            </a:r>
          </a:p>
        </p:txBody>
      </p:sp>
      <p:sp>
        <p:nvSpPr>
          <p:cNvPr id="5" name="Text Placeholder 4"/>
          <p:cNvSpPr>
            <a:spLocks noGrp="1"/>
          </p:cNvSpPr>
          <p:nvPr>
            <p:ph type="body" sz="quarter" idx="17"/>
          </p:nvPr>
        </p:nvSpPr>
        <p:spPr/>
        <p:txBody>
          <a:bodyPr>
            <a:normAutofit lnSpcReduction="10000"/>
          </a:bodyPr>
          <a:lstStyle/>
          <a:p>
            <a:r>
              <a:rPr lang="en-US" dirty="0"/>
              <a:t>Cloud-based approaches to security (cont’d)</a:t>
            </a:r>
          </a:p>
          <a:p>
            <a:pPr lvl="1"/>
            <a:r>
              <a:rPr lang="en-US" dirty="0"/>
              <a:t>Microsegmentation</a:t>
            </a:r>
          </a:p>
          <a:p>
            <a:pPr lvl="2"/>
            <a:r>
              <a:rPr lang="en-US" dirty="0"/>
              <a:t>Cloud-based security technique providing granular control of traffic and workflows</a:t>
            </a:r>
          </a:p>
          <a:p>
            <a:pPr lvl="1"/>
            <a:r>
              <a:rPr lang="en-US" dirty="0"/>
              <a:t>Zero-trust security model approach</a:t>
            </a:r>
          </a:p>
          <a:p>
            <a:pPr lvl="2"/>
            <a:r>
              <a:rPr lang="en-US" dirty="0"/>
              <a:t>Assumes nothing is trustworthy until proven otherwise</a:t>
            </a:r>
          </a:p>
          <a:p>
            <a:pPr lvl="1"/>
            <a:r>
              <a:rPr lang="en-US" dirty="0"/>
              <a:t>Cloud environment security</a:t>
            </a:r>
          </a:p>
          <a:p>
            <a:pPr lvl="2"/>
            <a:r>
              <a:rPr lang="en-US" dirty="0"/>
              <a:t>Assume communication and user to be a threat until proven otherwise</a:t>
            </a:r>
          </a:p>
          <a:p>
            <a:pPr lvl="2"/>
            <a:r>
              <a:rPr lang="en-US" dirty="0"/>
              <a:t>Must secure communication within and between cloud resources</a:t>
            </a:r>
          </a:p>
          <a:p>
            <a:pPr lvl="2"/>
            <a:r>
              <a:rPr lang="en-US" dirty="0"/>
              <a:t>Traffic is said to travel in a lateral or east–west direction </a:t>
            </a:r>
            <a:br>
              <a:rPr lang="en-US" dirty="0"/>
            </a:br>
            <a:endParaRPr lang="en-US" dirty="0"/>
          </a:p>
          <a:p>
            <a:pPr lvl="2"/>
            <a:endParaRPr lang="en-US" dirty="0"/>
          </a:p>
        </p:txBody>
      </p:sp>
    </p:spTree>
    <p:extLst>
      <p:ext uri="{BB962C8B-B14F-4D97-AF65-F5344CB8AC3E}">
        <p14:creationId xmlns:p14="http://schemas.microsoft.com/office/powerpoint/2010/main" val="3986196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Configurations (10 of 13)</a:t>
            </a:r>
          </a:p>
        </p:txBody>
      </p:sp>
      <p:sp>
        <p:nvSpPr>
          <p:cNvPr id="5" name="Text Placeholder 4"/>
          <p:cNvSpPr>
            <a:spLocks noGrp="1"/>
          </p:cNvSpPr>
          <p:nvPr>
            <p:ph type="body" sz="quarter" idx="17"/>
          </p:nvPr>
        </p:nvSpPr>
        <p:spPr/>
        <p:txBody>
          <a:bodyPr/>
          <a:lstStyle/>
          <a:p>
            <a:r>
              <a:rPr lang="en-US" dirty="0"/>
              <a:t>Cloud-based approaches to security (cont’d)</a:t>
            </a:r>
          </a:p>
          <a:p>
            <a:pPr lvl="1"/>
            <a:r>
              <a:rPr lang="en-US" dirty="0"/>
              <a:t>Microsegmentation (cont’d)</a:t>
            </a:r>
          </a:p>
          <a:p>
            <a:pPr lvl="2"/>
            <a:r>
              <a:rPr lang="en-US" dirty="0"/>
              <a:t>Helps monitor and restrict east–west activity</a:t>
            </a:r>
          </a:p>
          <a:p>
            <a:pPr lvl="2"/>
            <a:r>
              <a:rPr lang="en-US" dirty="0"/>
              <a:t>Applies security measures to workloads, VMs, network connections</a:t>
            </a:r>
          </a:p>
          <a:p>
            <a:pPr lvl="2"/>
            <a:r>
              <a:rPr lang="en-US" dirty="0"/>
              <a:t>Security policies travel with the resource</a:t>
            </a:r>
          </a:p>
          <a:p>
            <a:pPr lvl="1"/>
            <a:r>
              <a:rPr lang="en-US" dirty="0"/>
              <a:t>Microsegmentation tools</a:t>
            </a:r>
          </a:p>
          <a:p>
            <a:pPr lvl="2"/>
            <a:r>
              <a:rPr lang="en-US" dirty="0"/>
              <a:t>Often application-aware</a:t>
            </a:r>
          </a:p>
          <a:p>
            <a:pPr lvl="2"/>
            <a:r>
              <a:rPr lang="en-US" dirty="0"/>
              <a:t>Allow fine-tuned information flow</a:t>
            </a:r>
          </a:p>
          <a:p>
            <a:pPr lvl="2"/>
            <a:r>
              <a:rPr lang="en-US" dirty="0"/>
              <a:t>Control and monitor communications components residing in different locations within an organization’s cloud</a:t>
            </a:r>
          </a:p>
        </p:txBody>
      </p:sp>
    </p:spTree>
    <p:extLst>
      <p:ext uri="{BB962C8B-B14F-4D97-AF65-F5344CB8AC3E}">
        <p14:creationId xmlns:p14="http://schemas.microsoft.com/office/powerpoint/2010/main" val="38828667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Configurations (11 of 13)</a:t>
            </a:r>
          </a:p>
        </p:txBody>
      </p:sp>
      <p:sp>
        <p:nvSpPr>
          <p:cNvPr id="5" name="Text Placeholder 4"/>
          <p:cNvSpPr>
            <a:spLocks noGrp="1"/>
          </p:cNvSpPr>
          <p:nvPr>
            <p:ph type="body" sz="quarter" idx="17"/>
          </p:nvPr>
        </p:nvSpPr>
        <p:spPr/>
        <p:txBody>
          <a:bodyPr>
            <a:normAutofit lnSpcReduction="10000"/>
          </a:bodyPr>
          <a:lstStyle/>
          <a:p>
            <a:r>
              <a:rPr lang="en-US" dirty="0"/>
              <a:t>Company security policies</a:t>
            </a:r>
          </a:p>
          <a:p>
            <a:pPr lvl="1"/>
            <a:r>
              <a:rPr lang="en-US" dirty="0"/>
              <a:t>Easy to miss internal threats when focusing on cloud threats</a:t>
            </a:r>
          </a:p>
          <a:p>
            <a:pPr lvl="1"/>
            <a:r>
              <a:rPr lang="en-US" dirty="0"/>
              <a:t>High accessibility of cloud services allows shadow IT services</a:t>
            </a:r>
          </a:p>
          <a:p>
            <a:pPr lvl="2"/>
            <a:r>
              <a:rPr lang="en-US" dirty="0"/>
              <a:t>IT services not submitted to formal approval processes</a:t>
            </a:r>
          </a:p>
          <a:p>
            <a:pPr lvl="1"/>
            <a:r>
              <a:rPr lang="en-US" dirty="0"/>
              <a:t>Benefit of shadow IT</a:t>
            </a:r>
          </a:p>
          <a:p>
            <a:pPr lvl="2"/>
            <a:r>
              <a:rPr lang="en-US" dirty="0"/>
              <a:t>Employees get needed tools quickly and easily</a:t>
            </a:r>
          </a:p>
          <a:p>
            <a:pPr lvl="2"/>
            <a:r>
              <a:rPr lang="en-US" dirty="0"/>
              <a:t>Increases efficiency and productivity</a:t>
            </a:r>
          </a:p>
          <a:p>
            <a:pPr lvl="1"/>
            <a:r>
              <a:rPr lang="en-US" dirty="0"/>
              <a:t>Downside of unmonitored shadow IT resources</a:t>
            </a:r>
          </a:p>
          <a:p>
            <a:pPr lvl="2"/>
            <a:r>
              <a:rPr lang="en-US" dirty="0"/>
              <a:t>Security gaps and blind spots</a:t>
            </a:r>
          </a:p>
          <a:p>
            <a:pPr lvl="2"/>
            <a:r>
              <a:rPr lang="en-US" dirty="0"/>
              <a:t>Organization-wide inefficiency if resources not managed on a large scale</a:t>
            </a:r>
          </a:p>
          <a:p>
            <a:pPr lvl="1"/>
            <a:endParaRPr lang="en-US" dirty="0"/>
          </a:p>
          <a:p>
            <a:pPr lvl="1"/>
            <a:endParaRPr lang="en-US" dirty="0"/>
          </a:p>
          <a:p>
            <a:pPr lvl="2"/>
            <a:endParaRPr lang="en-US" dirty="0"/>
          </a:p>
        </p:txBody>
      </p:sp>
    </p:spTree>
    <p:extLst>
      <p:ext uri="{BB962C8B-B14F-4D97-AF65-F5344CB8AC3E}">
        <p14:creationId xmlns:p14="http://schemas.microsoft.com/office/powerpoint/2010/main" val="3915074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Configurations (12 of 13)</a:t>
            </a:r>
          </a:p>
        </p:txBody>
      </p:sp>
      <p:sp>
        <p:nvSpPr>
          <p:cNvPr id="5" name="Text Placeholder 4"/>
          <p:cNvSpPr>
            <a:spLocks noGrp="1"/>
          </p:cNvSpPr>
          <p:nvPr>
            <p:ph type="body" sz="quarter" idx="17"/>
          </p:nvPr>
        </p:nvSpPr>
        <p:spPr/>
        <p:txBody>
          <a:bodyPr>
            <a:normAutofit lnSpcReduction="10000"/>
          </a:bodyPr>
          <a:lstStyle/>
          <a:p>
            <a:r>
              <a:rPr lang="en-US" dirty="0"/>
              <a:t>Company security policies (cont’d)</a:t>
            </a:r>
          </a:p>
          <a:p>
            <a:pPr lvl="1"/>
            <a:r>
              <a:rPr lang="en-US" dirty="0"/>
              <a:t>Common shadow IT components</a:t>
            </a:r>
          </a:p>
          <a:p>
            <a:pPr lvl="2"/>
            <a:r>
              <a:rPr lang="en-US" dirty="0"/>
              <a:t>Cloud-hosted applications, cloud services (PaaS and IaaS), installed software, hardware (Wi-Fi hotspots, servers, tablets, mobile devices)</a:t>
            </a:r>
          </a:p>
          <a:p>
            <a:pPr lvl="1"/>
            <a:r>
              <a:rPr lang="en-US" dirty="0"/>
              <a:t>Shadow IT sprawl management</a:t>
            </a:r>
          </a:p>
          <a:p>
            <a:pPr lvl="2"/>
            <a:r>
              <a:rPr lang="en-US" dirty="0"/>
              <a:t>Establish clear company security policies</a:t>
            </a:r>
          </a:p>
          <a:p>
            <a:pPr lvl="2"/>
            <a:r>
              <a:rPr lang="en-US" dirty="0"/>
              <a:t>Educate users about the need for and scope of the policies</a:t>
            </a:r>
          </a:p>
          <a:p>
            <a:pPr lvl="1"/>
            <a:r>
              <a:rPr lang="en-US" dirty="0"/>
              <a:t>Shadow IT biggest concern</a:t>
            </a:r>
          </a:p>
          <a:p>
            <a:pPr lvl="2"/>
            <a:r>
              <a:rPr lang="en-US" dirty="0"/>
              <a:t>Protection of regulated data (customer personal information)</a:t>
            </a:r>
          </a:p>
          <a:p>
            <a:pPr lvl="2"/>
            <a:r>
              <a:rPr lang="en-US" dirty="0"/>
              <a:t>Company policy must protect regulated data from shadow IT solutions</a:t>
            </a:r>
            <a:br>
              <a:rPr lang="en-US" dirty="0"/>
            </a:br>
            <a:endParaRPr lang="en-US" dirty="0"/>
          </a:p>
        </p:txBody>
      </p:sp>
    </p:spTree>
    <p:extLst>
      <p:ext uri="{BB962C8B-B14F-4D97-AF65-F5344CB8AC3E}">
        <p14:creationId xmlns:p14="http://schemas.microsoft.com/office/powerpoint/2010/main" val="3848642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Configurations (13 of 13)</a:t>
            </a:r>
          </a:p>
        </p:txBody>
      </p:sp>
      <p:sp>
        <p:nvSpPr>
          <p:cNvPr id="5" name="Text Placeholder 4"/>
          <p:cNvSpPr>
            <a:spLocks noGrp="1"/>
          </p:cNvSpPr>
          <p:nvPr>
            <p:ph type="body" sz="quarter" idx="17"/>
          </p:nvPr>
        </p:nvSpPr>
        <p:spPr/>
        <p:txBody>
          <a:bodyPr>
            <a:normAutofit/>
          </a:bodyPr>
          <a:lstStyle/>
          <a:p>
            <a:r>
              <a:rPr lang="en-US" dirty="0"/>
              <a:t>Layered security</a:t>
            </a:r>
          </a:p>
          <a:p>
            <a:pPr lvl="1"/>
            <a:r>
              <a:rPr lang="en-US" dirty="0"/>
              <a:t>Cloud resources layers</a:t>
            </a:r>
          </a:p>
          <a:p>
            <a:pPr lvl="2"/>
            <a:r>
              <a:rPr lang="en-US" dirty="0"/>
              <a:t>Platform, network, instances, applications, and data</a:t>
            </a:r>
          </a:p>
          <a:p>
            <a:pPr lvl="1"/>
            <a:r>
              <a:rPr lang="en-US" dirty="0"/>
              <a:t>Apply defense-in-depth (DiD) strategies at each layer</a:t>
            </a:r>
          </a:p>
          <a:p>
            <a:pPr lvl="1"/>
            <a:r>
              <a:rPr lang="en-US" dirty="0"/>
              <a:t>Patchwork system</a:t>
            </a:r>
          </a:p>
          <a:p>
            <a:pPr lvl="2"/>
            <a:r>
              <a:rPr lang="en-US" dirty="0"/>
              <a:t>Uses pieces of one security tool and pieces of another</a:t>
            </a:r>
          </a:p>
          <a:p>
            <a:pPr lvl="2"/>
            <a:r>
              <a:rPr lang="en-US" dirty="0"/>
              <a:t>Leaves gaps in coverage and it is difficult to monitor feedback</a:t>
            </a:r>
          </a:p>
          <a:p>
            <a:pPr lvl="1"/>
            <a:r>
              <a:rPr lang="en-US" dirty="0"/>
              <a:t>Unified, end-to-end cloud security system</a:t>
            </a:r>
          </a:p>
          <a:p>
            <a:pPr lvl="2"/>
            <a:r>
              <a:rPr lang="en-US" dirty="0"/>
              <a:t>Rely on CSP’s built-in security tools</a:t>
            </a:r>
          </a:p>
          <a:p>
            <a:pPr lvl="2"/>
            <a:r>
              <a:rPr lang="en-US" dirty="0"/>
              <a:t>Note that challenges can arise when blending multiple CSPs</a:t>
            </a:r>
          </a:p>
          <a:p>
            <a:pPr lvl="2"/>
            <a:endParaRPr lang="en-US" dirty="0"/>
          </a:p>
        </p:txBody>
      </p:sp>
    </p:spTree>
    <p:extLst>
      <p:ext uri="{BB962C8B-B14F-4D97-AF65-F5344CB8AC3E}">
        <p14:creationId xmlns:p14="http://schemas.microsoft.com/office/powerpoint/2010/main" val="8767623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Network Security (1 of 27)</a:t>
            </a:r>
          </a:p>
        </p:txBody>
      </p:sp>
      <p:sp>
        <p:nvSpPr>
          <p:cNvPr id="5" name="Text Placeholder 4"/>
          <p:cNvSpPr>
            <a:spLocks noGrp="1"/>
          </p:cNvSpPr>
          <p:nvPr>
            <p:ph type="body" sz="quarter" idx="17"/>
          </p:nvPr>
        </p:nvSpPr>
        <p:spPr/>
        <p:txBody>
          <a:bodyPr>
            <a:normAutofit/>
          </a:bodyPr>
          <a:lstStyle/>
          <a:p>
            <a:r>
              <a:rPr lang="en-US" dirty="0"/>
              <a:t>Allow and deny rules</a:t>
            </a:r>
          </a:p>
          <a:p>
            <a:pPr lvl="1"/>
            <a:r>
              <a:rPr lang="en-US" dirty="0"/>
              <a:t>Layers of VPC (virtual private cloud) security exist</a:t>
            </a:r>
          </a:p>
          <a:p>
            <a:pPr lvl="2"/>
            <a:r>
              <a:rPr lang="en-US" dirty="0"/>
              <a:t>AWS has private subnet logically isolated from the Internet with no direct access to an Internet gateway</a:t>
            </a:r>
          </a:p>
          <a:p>
            <a:pPr lvl="2"/>
            <a:r>
              <a:rPr lang="en-US" dirty="0"/>
              <a:t>Can control instance’s public IP address and what routes allow traffic between subnets or other gateways</a:t>
            </a:r>
          </a:p>
          <a:p>
            <a:pPr lvl="2"/>
            <a:r>
              <a:rPr lang="en-US" dirty="0"/>
              <a:t>VPNs can control traffic reaching a subnet and encrypt traffic as it crosses a WAN connection</a:t>
            </a:r>
          </a:p>
          <a:p>
            <a:pPr lvl="2"/>
            <a:r>
              <a:rPr lang="en-US" dirty="0"/>
              <a:t>Load balancing filters traffic allowed to reach a subnet from the open Internet</a:t>
            </a:r>
          </a:p>
        </p:txBody>
      </p:sp>
    </p:spTree>
    <p:extLst>
      <p:ext uri="{BB962C8B-B14F-4D97-AF65-F5344CB8AC3E}">
        <p14:creationId xmlns:p14="http://schemas.microsoft.com/office/powerpoint/2010/main" val="1455794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Network Security (2 of 27)</a:t>
            </a:r>
          </a:p>
        </p:txBody>
      </p:sp>
      <p:sp>
        <p:nvSpPr>
          <p:cNvPr id="5" name="Text Placeholder 4"/>
          <p:cNvSpPr>
            <a:spLocks noGrp="1"/>
          </p:cNvSpPr>
          <p:nvPr>
            <p:ph type="body" sz="quarter" idx="17"/>
          </p:nvPr>
        </p:nvSpPr>
        <p:spPr/>
        <p:txBody>
          <a:bodyPr>
            <a:normAutofit lnSpcReduction="10000"/>
          </a:bodyPr>
          <a:lstStyle/>
          <a:p>
            <a:r>
              <a:rPr lang="en-US" dirty="0"/>
              <a:t>Allow and deny rules (cont’d)</a:t>
            </a:r>
          </a:p>
          <a:p>
            <a:pPr lvl="1"/>
            <a:r>
              <a:rPr lang="en-US" dirty="0"/>
              <a:t>Cloud platform level built-in security</a:t>
            </a:r>
          </a:p>
          <a:p>
            <a:pPr lvl="2"/>
            <a:r>
              <a:rPr lang="en-US" dirty="0"/>
              <a:t>Provides protection to cloud resources</a:t>
            </a:r>
          </a:p>
          <a:p>
            <a:pPr lvl="1"/>
            <a:r>
              <a:rPr lang="en-US" dirty="0"/>
              <a:t>Example of cloud platform level built-in security</a:t>
            </a:r>
          </a:p>
          <a:p>
            <a:pPr lvl="2"/>
            <a:r>
              <a:rPr lang="en-US" dirty="0"/>
              <a:t>Azure includes built-in DDoS protection</a:t>
            </a:r>
          </a:p>
          <a:p>
            <a:pPr lvl="2"/>
            <a:r>
              <a:rPr lang="en-US" dirty="0"/>
              <a:t>Cloud consumer does not need to configure </a:t>
            </a:r>
          </a:p>
          <a:p>
            <a:pPr lvl="2"/>
            <a:r>
              <a:rPr lang="en-US" dirty="0"/>
              <a:t>Azure resources reside in environment covered by these measures</a:t>
            </a:r>
          </a:p>
          <a:p>
            <a:pPr lvl="1"/>
            <a:r>
              <a:rPr lang="en-US" dirty="0"/>
              <a:t>Cloud consumer can apply, configure, manage security</a:t>
            </a:r>
          </a:p>
          <a:p>
            <a:pPr lvl="2"/>
            <a:r>
              <a:rPr lang="en-US" dirty="0"/>
              <a:t>Not a true perimeter</a:t>
            </a:r>
          </a:p>
          <a:p>
            <a:pPr lvl="2"/>
            <a:r>
              <a:rPr lang="en-US" dirty="0"/>
              <a:t>Can still manage traffic to and from a virtual network</a:t>
            </a:r>
          </a:p>
          <a:p>
            <a:pPr lvl="2"/>
            <a:r>
              <a:rPr lang="en-US" dirty="0"/>
              <a:t>Includes allow and deny rules as a common component</a:t>
            </a:r>
          </a:p>
        </p:txBody>
      </p:sp>
    </p:spTree>
    <p:extLst>
      <p:ext uri="{BB962C8B-B14F-4D97-AF65-F5344CB8AC3E}">
        <p14:creationId xmlns:p14="http://schemas.microsoft.com/office/powerpoint/2010/main" val="2907513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Overview (1 of 2)</a:t>
            </a:r>
          </a:p>
        </p:txBody>
      </p:sp>
      <p:sp>
        <p:nvSpPr>
          <p:cNvPr id="2" name="Text Placeholder 1"/>
          <p:cNvSpPr>
            <a:spLocks noGrp="1"/>
          </p:cNvSpPr>
          <p:nvPr>
            <p:ph type="body" sz="quarter" idx="17"/>
          </p:nvPr>
        </p:nvSpPr>
        <p:spPr/>
        <p:txBody>
          <a:bodyPr>
            <a:normAutofit lnSpcReduction="10000"/>
          </a:bodyPr>
          <a:lstStyle/>
          <a:p>
            <a:r>
              <a:rPr lang="en-GB" altLang="en-US" dirty="0"/>
              <a:t>In this module, you will learn how to:</a:t>
            </a:r>
          </a:p>
          <a:p>
            <a:pPr lvl="1"/>
            <a:r>
              <a:rPr lang="en-US" altLang="en-US" dirty="0"/>
              <a:t>Identify threats to cloud security.</a:t>
            </a:r>
          </a:p>
          <a:p>
            <a:pPr lvl="1"/>
            <a:r>
              <a:rPr lang="en-US" altLang="en-US" dirty="0"/>
              <a:t>Explain cloud-centric security techniques.</a:t>
            </a:r>
          </a:p>
          <a:p>
            <a:pPr lvl="1"/>
            <a:r>
              <a:rPr lang="en-US" altLang="en-US" dirty="0"/>
              <a:t>Evaluate the relevance of company security policies to shadow IT.</a:t>
            </a:r>
          </a:p>
          <a:p>
            <a:pPr lvl="1"/>
            <a:r>
              <a:rPr lang="en-US" altLang="en-US" dirty="0"/>
              <a:t>Explain defense-in-depth strategies in the cloud.</a:t>
            </a:r>
          </a:p>
          <a:p>
            <a:pPr lvl="1"/>
            <a:r>
              <a:rPr lang="en-US" altLang="en-US" dirty="0"/>
              <a:t>Configure allow and deny rules in the cloud.</a:t>
            </a:r>
          </a:p>
          <a:p>
            <a:pPr lvl="1"/>
            <a:r>
              <a:rPr lang="en-US" altLang="en-US" dirty="0"/>
              <a:t>Determine appropriate security configurations for AWS, Azure, and GCP virtual networks.</a:t>
            </a:r>
          </a:p>
          <a:p>
            <a:pPr lvl="1"/>
            <a:r>
              <a:rPr lang="en-US" altLang="en-US" dirty="0"/>
              <a:t>Consider needed adjustments when securing hybrid and multi-clouds.</a:t>
            </a:r>
          </a:p>
        </p:txBody>
      </p:sp>
    </p:spTree>
    <p:extLst>
      <p:ext uri="{BB962C8B-B14F-4D97-AF65-F5344CB8AC3E}">
        <p14:creationId xmlns:p14="http://schemas.microsoft.com/office/powerpoint/2010/main" val="1306375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Network Security (3 of 27)</a:t>
            </a:r>
          </a:p>
        </p:txBody>
      </p:sp>
      <p:sp>
        <p:nvSpPr>
          <p:cNvPr id="5" name="Text Placeholder 4"/>
          <p:cNvSpPr>
            <a:spLocks noGrp="1"/>
          </p:cNvSpPr>
          <p:nvPr>
            <p:ph type="body" sz="quarter" idx="17"/>
          </p:nvPr>
        </p:nvSpPr>
        <p:spPr/>
        <p:txBody>
          <a:bodyPr>
            <a:normAutofit/>
          </a:bodyPr>
          <a:lstStyle/>
          <a:p>
            <a:r>
              <a:rPr lang="en-US" dirty="0"/>
              <a:t>Allow and deny rules (cont’d)</a:t>
            </a:r>
          </a:p>
          <a:p>
            <a:pPr lvl="1"/>
            <a:r>
              <a:rPr lang="en-US" dirty="0"/>
              <a:t>How these rules work on a basic level</a:t>
            </a:r>
          </a:p>
          <a:p>
            <a:pPr lvl="2"/>
            <a:r>
              <a:rPr lang="en-US" dirty="0"/>
              <a:t>Message crosses a firewall (physical or virtual)</a:t>
            </a:r>
          </a:p>
          <a:p>
            <a:pPr lvl="2"/>
            <a:r>
              <a:rPr lang="en-US" dirty="0"/>
              <a:t>Firewall checks its rules</a:t>
            </a:r>
          </a:p>
          <a:p>
            <a:pPr lvl="2"/>
            <a:r>
              <a:rPr lang="en-US" dirty="0"/>
              <a:t>Determines if message is allowed to pass</a:t>
            </a:r>
          </a:p>
          <a:p>
            <a:pPr lvl="2"/>
            <a:r>
              <a:rPr lang="en-US" dirty="0"/>
              <a:t>Firewall rules usually applied in order of priority</a:t>
            </a:r>
          </a:p>
          <a:p>
            <a:pPr lvl="2"/>
            <a:r>
              <a:rPr lang="en-US" dirty="0"/>
              <a:t>Highest-priority rule is checked first</a:t>
            </a:r>
          </a:p>
          <a:p>
            <a:pPr lvl="2"/>
            <a:r>
              <a:rPr lang="en-US" dirty="0"/>
              <a:t>If message allowed or denied, no further rules checked</a:t>
            </a:r>
          </a:p>
          <a:p>
            <a:pPr lvl="2"/>
            <a:r>
              <a:rPr lang="en-US" dirty="0"/>
              <a:t>If rule does not apply to the message, the firewall moves to next rule </a:t>
            </a:r>
            <a:br>
              <a:rPr lang="en-US" dirty="0"/>
            </a:br>
            <a:endParaRPr lang="en-US" dirty="0"/>
          </a:p>
        </p:txBody>
      </p:sp>
    </p:spTree>
    <p:extLst>
      <p:ext uri="{BB962C8B-B14F-4D97-AF65-F5344CB8AC3E}">
        <p14:creationId xmlns:p14="http://schemas.microsoft.com/office/powerpoint/2010/main" val="14404135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Virtual Network Security (4 of 27)</a:t>
            </a:r>
          </a:p>
        </p:txBody>
      </p:sp>
      <p:pic>
        <p:nvPicPr>
          <p:cNvPr id="7" name="Picture Placeholder 6" descr="This image provide a flowchart type diagram illustrating the firewall rule checking process."/>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2761129" y="1474833"/>
            <a:ext cx="4383367" cy="4440526"/>
          </a:xfrm>
        </p:spPr>
      </p:pic>
      <p:sp>
        <p:nvSpPr>
          <p:cNvPr id="6" name="Text Placeholder 5" descr="Firewall rules are checked in order of priority to determine whether a message is allowed to pass." title="Figure 6-3"/>
          <p:cNvSpPr>
            <a:spLocks noGrp="1"/>
          </p:cNvSpPr>
          <p:nvPr>
            <p:ph type="body" sz="quarter" idx="11"/>
          </p:nvPr>
        </p:nvSpPr>
        <p:spPr>
          <a:xfrm>
            <a:off x="7478972" y="4070657"/>
            <a:ext cx="3051868" cy="1808163"/>
          </a:xfrm>
        </p:spPr>
        <p:txBody>
          <a:bodyPr/>
          <a:lstStyle/>
          <a:p>
            <a:r>
              <a:rPr lang="en-US" dirty="0"/>
              <a:t>Figure 6-3 Firewall rules are checked in order of priority to determine whether a message is allowed to pass.</a:t>
            </a:r>
          </a:p>
        </p:txBody>
      </p:sp>
    </p:spTree>
    <p:extLst>
      <p:ext uri="{BB962C8B-B14F-4D97-AF65-F5344CB8AC3E}">
        <p14:creationId xmlns:p14="http://schemas.microsoft.com/office/powerpoint/2010/main" val="22100893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Network Security (5 of 27)</a:t>
            </a:r>
          </a:p>
        </p:txBody>
      </p:sp>
      <p:sp>
        <p:nvSpPr>
          <p:cNvPr id="5" name="Text Placeholder 4"/>
          <p:cNvSpPr>
            <a:spLocks noGrp="1"/>
          </p:cNvSpPr>
          <p:nvPr>
            <p:ph type="body" sz="quarter" idx="17"/>
          </p:nvPr>
        </p:nvSpPr>
        <p:spPr/>
        <p:txBody>
          <a:bodyPr>
            <a:normAutofit fontScale="92500" lnSpcReduction="10000"/>
          </a:bodyPr>
          <a:lstStyle/>
          <a:p>
            <a:r>
              <a:rPr lang="en-US" dirty="0"/>
              <a:t>AWS VPCs and subnets</a:t>
            </a:r>
          </a:p>
          <a:p>
            <a:pPr lvl="1"/>
            <a:r>
              <a:rPr lang="en-US" dirty="0"/>
              <a:t>NAC (network access control)</a:t>
            </a:r>
          </a:p>
          <a:p>
            <a:pPr lvl="2"/>
            <a:r>
              <a:rPr lang="en-US" dirty="0"/>
              <a:t>Balances network access with network security</a:t>
            </a:r>
          </a:p>
          <a:p>
            <a:pPr lvl="2"/>
            <a:r>
              <a:rPr lang="en-US" dirty="0"/>
              <a:t>Employs network policies determining level and type of access granted</a:t>
            </a:r>
          </a:p>
          <a:p>
            <a:pPr lvl="1"/>
            <a:r>
              <a:rPr lang="en-US" dirty="0"/>
              <a:t>NACL (Network Access Control List)</a:t>
            </a:r>
          </a:p>
          <a:p>
            <a:pPr lvl="2"/>
            <a:r>
              <a:rPr lang="en-US" dirty="0"/>
              <a:t>Virtual, network firewall</a:t>
            </a:r>
          </a:p>
          <a:p>
            <a:pPr lvl="2"/>
            <a:r>
              <a:rPr lang="en-US" dirty="0"/>
              <a:t>Limits or allows traffic into and out of a VPC’s subnets</a:t>
            </a:r>
          </a:p>
          <a:p>
            <a:pPr lvl="2"/>
            <a:r>
              <a:rPr lang="en-US" dirty="0"/>
              <a:t>Initially every VPC subnet associated with the default NACL</a:t>
            </a:r>
          </a:p>
          <a:p>
            <a:pPr lvl="2"/>
            <a:r>
              <a:rPr lang="en-US" dirty="0"/>
              <a:t>By default NACL initially allows all traffic</a:t>
            </a:r>
          </a:p>
          <a:p>
            <a:pPr lvl="2"/>
            <a:r>
              <a:rPr lang="en-US" dirty="0"/>
              <a:t>Possible to change default rules or create custom NACLs</a:t>
            </a:r>
          </a:p>
          <a:p>
            <a:pPr lvl="2"/>
            <a:r>
              <a:rPr lang="en-US" dirty="0"/>
              <a:t>Can use one NACL for multiple subnets</a:t>
            </a:r>
          </a:p>
          <a:p>
            <a:pPr lvl="2"/>
            <a:r>
              <a:rPr lang="en-US" dirty="0"/>
              <a:t>Each subnet must have exactly one NACL</a:t>
            </a:r>
          </a:p>
        </p:txBody>
      </p:sp>
    </p:spTree>
    <p:extLst>
      <p:ext uri="{BB962C8B-B14F-4D97-AF65-F5344CB8AC3E}">
        <p14:creationId xmlns:p14="http://schemas.microsoft.com/office/powerpoint/2010/main" val="20688164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Virtual Network Security (6 of 27)</a:t>
            </a:r>
          </a:p>
        </p:txBody>
      </p:sp>
      <p:pic>
        <p:nvPicPr>
          <p:cNvPr id="8" name="Picture Placeholder 7" descr="This image displays an AWS screenshot showing default NACL inbound rules near the bottom of the screen."/>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2150710" y="1558279"/>
            <a:ext cx="7890579" cy="3701026"/>
          </a:xfrm>
        </p:spPr>
      </p:pic>
      <p:sp>
        <p:nvSpPr>
          <p:cNvPr id="4" name="Text Placeholder 3" descr="The default NACL rule of highest priority allows all traffic to enter the VPC.&#10;" title="Figure 6-4"/>
          <p:cNvSpPr>
            <a:spLocks noGrp="1"/>
          </p:cNvSpPr>
          <p:nvPr>
            <p:ph type="body" sz="quarter" idx="11"/>
          </p:nvPr>
        </p:nvSpPr>
        <p:spPr>
          <a:xfrm>
            <a:off x="2150710" y="5355841"/>
            <a:ext cx="7890579" cy="650104"/>
          </a:xfrm>
        </p:spPr>
        <p:txBody>
          <a:bodyPr/>
          <a:lstStyle/>
          <a:p>
            <a:r>
              <a:rPr lang="en-US" dirty="0"/>
              <a:t>Figure 6-4 The default NACL rule of highest priority allows all traffic to enter the VPC.</a:t>
            </a:r>
          </a:p>
        </p:txBody>
      </p:sp>
    </p:spTree>
    <p:extLst>
      <p:ext uri="{BB962C8B-B14F-4D97-AF65-F5344CB8AC3E}">
        <p14:creationId xmlns:p14="http://schemas.microsoft.com/office/powerpoint/2010/main" val="40551588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Network Security (7 of 27)</a:t>
            </a:r>
          </a:p>
        </p:txBody>
      </p:sp>
      <p:sp>
        <p:nvSpPr>
          <p:cNvPr id="5" name="Text Placeholder 4"/>
          <p:cNvSpPr>
            <a:spLocks noGrp="1"/>
          </p:cNvSpPr>
          <p:nvPr>
            <p:ph type="body" sz="quarter" idx="17"/>
          </p:nvPr>
        </p:nvSpPr>
        <p:spPr/>
        <p:txBody>
          <a:bodyPr>
            <a:normAutofit/>
          </a:bodyPr>
          <a:lstStyle/>
          <a:p>
            <a:r>
              <a:rPr lang="en-US" dirty="0"/>
              <a:t>AWS VPCs and subnets (cont’d)</a:t>
            </a:r>
          </a:p>
          <a:p>
            <a:pPr lvl="1"/>
            <a:r>
              <a:rPr lang="en-US" dirty="0"/>
              <a:t>NACL (cont’d)</a:t>
            </a:r>
          </a:p>
          <a:p>
            <a:pPr lvl="1"/>
            <a:r>
              <a:rPr lang="en-US" dirty="0"/>
              <a:t>Specific NACL characteristics</a:t>
            </a:r>
          </a:p>
          <a:p>
            <a:pPr lvl="2"/>
            <a:r>
              <a:rPr lang="en-US" dirty="0"/>
              <a:t>NACL rules can either allow or deny traffic</a:t>
            </a:r>
          </a:p>
          <a:p>
            <a:pPr lvl="2"/>
            <a:r>
              <a:rPr lang="en-US" dirty="0"/>
              <a:t>NACL rules are numbered for priority - start with lowest number</a:t>
            </a:r>
          </a:p>
          <a:p>
            <a:pPr lvl="2"/>
            <a:r>
              <a:rPr lang="en-US" dirty="0"/>
              <a:t>Applicable rule is enacted immediately - no other rules viewed</a:t>
            </a:r>
          </a:p>
          <a:p>
            <a:pPr lvl="2"/>
            <a:r>
              <a:rPr lang="en-US" dirty="0"/>
              <a:t>Rules are stateless - inbound and outbound traffic evaluated by separate rules</a:t>
            </a:r>
          </a:p>
        </p:txBody>
      </p:sp>
    </p:spTree>
    <p:extLst>
      <p:ext uri="{BB962C8B-B14F-4D97-AF65-F5344CB8AC3E}">
        <p14:creationId xmlns:p14="http://schemas.microsoft.com/office/powerpoint/2010/main" val="22612911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Network Security (8 of 27)</a:t>
            </a:r>
          </a:p>
        </p:txBody>
      </p:sp>
      <p:sp>
        <p:nvSpPr>
          <p:cNvPr id="5" name="Text Placeholder 4"/>
          <p:cNvSpPr>
            <a:spLocks noGrp="1"/>
          </p:cNvSpPr>
          <p:nvPr>
            <p:ph type="body" sz="quarter" idx="17"/>
          </p:nvPr>
        </p:nvSpPr>
        <p:spPr/>
        <p:txBody>
          <a:bodyPr>
            <a:normAutofit/>
          </a:bodyPr>
          <a:lstStyle/>
          <a:p>
            <a:r>
              <a:rPr lang="en-US" dirty="0"/>
              <a:t>AWS VPCs and subnets (cont’d)</a:t>
            </a:r>
          </a:p>
          <a:p>
            <a:pPr lvl="1"/>
            <a:r>
              <a:rPr lang="en-US" dirty="0"/>
              <a:t>Security groups</a:t>
            </a:r>
          </a:p>
          <a:p>
            <a:pPr lvl="2"/>
            <a:r>
              <a:rPr lang="en-US" dirty="0"/>
              <a:t>Serves as a virtual firewall at the host level</a:t>
            </a:r>
          </a:p>
          <a:p>
            <a:pPr lvl="2"/>
            <a:r>
              <a:rPr lang="en-US" dirty="0"/>
              <a:t>Rules controlling whether traffic can cross an instance’s network interface</a:t>
            </a:r>
          </a:p>
          <a:p>
            <a:pPr lvl="2"/>
            <a:r>
              <a:rPr lang="en-US" dirty="0"/>
              <a:t>Function on the instances within a subnet, not on the subnet itself</a:t>
            </a:r>
          </a:p>
          <a:p>
            <a:pPr lvl="2"/>
            <a:r>
              <a:rPr lang="en-US" dirty="0"/>
              <a:t>Can associate up to five security groups per instance</a:t>
            </a:r>
          </a:p>
          <a:p>
            <a:pPr lvl="2"/>
            <a:r>
              <a:rPr lang="en-US" dirty="0"/>
              <a:t>Instances within a subnet do not have to use the same security groups</a:t>
            </a:r>
          </a:p>
        </p:txBody>
      </p:sp>
    </p:spTree>
    <p:extLst>
      <p:ext uri="{BB962C8B-B14F-4D97-AF65-F5344CB8AC3E}">
        <p14:creationId xmlns:p14="http://schemas.microsoft.com/office/powerpoint/2010/main" val="11584947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Network Security (9 of 27)</a:t>
            </a:r>
          </a:p>
        </p:txBody>
      </p:sp>
      <p:sp>
        <p:nvSpPr>
          <p:cNvPr id="5" name="Text Placeholder 4"/>
          <p:cNvSpPr>
            <a:spLocks noGrp="1"/>
          </p:cNvSpPr>
          <p:nvPr>
            <p:ph type="body" sz="quarter" idx="17"/>
          </p:nvPr>
        </p:nvSpPr>
        <p:spPr/>
        <p:txBody>
          <a:bodyPr>
            <a:normAutofit lnSpcReduction="10000"/>
          </a:bodyPr>
          <a:lstStyle/>
          <a:p>
            <a:r>
              <a:rPr lang="en-US" dirty="0"/>
              <a:t>AWS VPCs and subnets (cont’d)</a:t>
            </a:r>
          </a:p>
          <a:p>
            <a:pPr lvl="1"/>
            <a:r>
              <a:rPr lang="en-US" dirty="0"/>
              <a:t>Security groups (cont’d)</a:t>
            </a:r>
          </a:p>
          <a:p>
            <a:pPr lvl="1"/>
            <a:r>
              <a:rPr lang="en-US" dirty="0"/>
              <a:t>AWS best practices</a:t>
            </a:r>
          </a:p>
          <a:p>
            <a:pPr lvl="2"/>
            <a:r>
              <a:rPr lang="en-US" dirty="0"/>
              <a:t>Primary firewall kind of protection for instances should be managed through the security group feature</a:t>
            </a:r>
          </a:p>
          <a:p>
            <a:pPr lvl="2"/>
            <a:r>
              <a:rPr lang="en-US" dirty="0"/>
              <a:t>Rather than relying primarily on the NACL</a:t>
            </a:r>
          </a:p>
          <a:p>
            <a:pPr lvl="1"/>
            <a:r>
              <a:rPr lang="en-US" dirty="0"/>
              <a:t>Additional key differences between NACLs and security groups</a:t>
            </a:r>
          </a:p>
          <a:p>
            <a:pPr lvl="2"/>
            <a:r>
              <a:rPr lang="en-US" dirty="0"/>
              <a:t>Security group rules only allow traffic</a:t>
            </a:r>
          </a:p>
          <a:p>
            <a:pPr lvl="2"/>
            <a:r>
              <a:rPr lang="en-US" dirty="0"/>
              <a:t>Security group rules are stateful</a:t>
            </a:r>
          </a:p>
          <a:p>
            <a:pPr lvl="2"/>
            <a:r>
              <a:rPr lang="en-US" dirty="0"/>
              <a:t>All security group rules evaluated with the most specific rule to the type of traffic applied</a:t>
            </a:r>
          </a:p>
        </p:txBody>
      </p:sp>
    </p:spTree>
    <p:extLst>
      <p:ext uri="{BB962C8B-B14F-4D97-AF65-F5344CB8AC3E}">
        <p14:creationId xmlns:p14="http://schemas.microsoft.com/office/powerpoint/2010/main" val="13874191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Network Security (10 of 27)</a:t>
            </a:r>
          </a:p>
        </p:txBody>
      </p:sp>
      <p:pic>
        <p:nvPicPr>
          <p:cNvPr id="5" name="Picture Placeholder 4" descr="Illustrates an AWS security group rule allowing RDP traffic."/>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2105258" y="1429776"/>
            <a:ext cx="7981483" cy="3849590"/>
          </a:xfrm>
        </p:spPr>
      </p:pic>
      <p:sp>
        <p:nvSpPr>
          <p:cNvPr id="4" name="Text Placeholder 3" descr="This security group’s inbound rules only allow RDP traffic - all other incoming traffic is denied.&#10;" title="Figure 6-5"/>
          <p:cNvSpPr>
            <a:spLocks noGrp="1"/>
          </p:cNvSpPr>
          <p:nvPr>
            <p:ph type="body" sz="quarter" idx="11"/>
          </p:nvPr>
        </p:nvSpPr>
        <p:spPr>
          <a:xfrm>
            <a:off x="2105258" y="5451388"/>
            <a:ext cx="7945058" cy="587607"/>
          </a:xfrm>
        </p:spPr>
        <p:txBody>
          <a:bodyPr/>
          <a:lstStyle/>
          <a:p>
            <a:r>
              <a:rPr lang="en-US" dirty="0"/>
              <a:t>Figure 6-5 This security group’s inbound rules only allow RDP traffic—all other incoming traffic is denied.</a:t>
            </a:r>
          </a:p>
        </p:txBody>
      </p:sp>
    </p:spTree>
    <p:extLst>
      <p:ext uri="{BB962C8B-B14F-4D97-AF65-F5344CB8AC3E}">
        <p14:creationId xmlns:p14="http://schemas.microsoft.com/office/powerpoint/2010/main" val="2418803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Network Security (11 of 27)</a:t>
            </a:r>
          </a:p>
        </p:txBody>
      </p:sp>
      <p:pic>
        <p:nvPicPr>
          <p:cNvPr id="5" name="Picture Placeholder 4" descr="Illustrates the relationship of NACLs, VPCs, security groups, and instances in AWS."/>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2096091" y="1295383"/>
            <a:ext cx="5201856" cy="4434582"/>
          </a:xfrm>
        </p:spPr>
      </p:pic>
      <p:sp>
        <p:nvSpPr>
          <p:cNvPr id="4" name="Text Placeholder 3" descr="NACLs apply to subnets while security groups apply to instances.&#10;" title="Figure 6-6"/>
          <p:cNvSpPr>
            <a:spLocks noGrp="1"/>
          </p:cNvSpPr>
          <p:nvPr>
            <p:ph type="body" sz="quarter" idx="11"/>
          </p:nvPr>
        </p:nvSpPr>
        <p:spPr>
          <a:xfrm>
            <a:off x="7478972" y="4070657"/>
            <a:ext cx="3546582" cy="1808163"/>
          </a:xfrm>
        </p:spPr>
        <p:txBody>
          <a:bodyPr/>
          <a:lstStyle/>
          <a:p>
            <a:r>
              <a:rPr lang="en-US" dirty="0"/>
              <a:t>Figure 6-6 NACLs apply to subnets while security groups apply to instances.</a:t>
            </a:r>
          </a:p>
        </p:txBody>
      </p:sp>
    </p:spTree>
    <p:extLst>
      <p:ext uri="{BB962C8B-B14F-4D97-AF65-F5344CB8AC3E}">
        <p14:creationId xmlns:p14="http://schemas.microsoft.com/office/powerpoint/2010/main" val="15952284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Network Security (12 of 27)</a:t>
            </a:r>
          </a:p>
        </p:txBody>
      </p:sp>
      <p:sp>
        <p:nvSpPr>
          <p:cNvPr id="5" name="Text Placeholder 4"/>
          <p:cNvSpPr>
            <a:spLocks noGrp="1"/>
          </p:cNvSpPr>
          <p:nvPr>
            <p:ph type="body" sz="quarter" idx="17"/>
          </p:nvPr>
        </p:nvSpPr>
        <p:spPr/>
        <p:txBody>
          <a:bodyPr>
            <a:normAutofit/>
          </a:bodyPr>
          <a:lstStyle/>
          <a:p>
            <a:r>
              <a:rPr lang="en-US" dirty="0"/>
              <a:t>AWS VPCs and subnets (cont’d)</a:t>
            </a:r>
          </a:p>
          <a:p>
            <a:pPr lvl="1"/>
            <a:r>
              <a:rPr lang="en-US" dirty="0"/>
              <a:t>Flow logs</a:t>
            </a:r>
          </a:p>
          <a:p>
            <a:pPr lvl="2"/>
            <a:r>
              <a:rPr lang="en-US" dirty="0"/>
              <a:t>VPC flow logs monitor traffic crossing an individual network interface</a:t>
            </a:r>
          </a:p>
          <a:p>
            <a:pPr lvl="2"/>
            <a:r>
              <a:rPr lang="en-US" dirty="0"/>
              <a:t>Similar to Wireshark (wireshark.org) on a physical network interface</a:t>
            </a:r>
          </a:p>
          <a:p>
            <a:pPr lvl="2"/>
            <a:r>
              <a:rPr lang="en-US" dirty="0"/>
              <a:t>Creates a flow log for a VPC or subnet</a:t>
            </a:r>
          </a:p>
          <a:p>
            <a:pPr lvl="2"/>
            <a:r>
              <a:rPr lang="en-US" dirty="0"/>
              <a:t>All interfaces within VPC or subnet monitored</a:t>
            </a:r>
          </a:p>
          <a:p>
            <a:pPr lvl="2"/>
            <a:r>
              <a:rPr lang="en-US" dirty="0"/>
              <a:t>Log data directed to CloudWatch Logs service or Amazon S3 storage bucket</a:t>
            </a:r>
          </a:p>
          <a:p>
            <a:pPr lvl="2"/>
            <a:r>
              <a:rPr lang="en-US" dirty="0"/>
              <a:t>Activity accrues charges to your account</a:t>
            </a:r>
          </a:p>
          <a:p>
            <a:pPr lvl="2"/>
            <a:r>
              <a:rPr lang="en-US" dirty="0"/>
              <a:t>Flow logs collect traffic data for a period of time before publishing new record, delaying the availability of information for review</a:t>
            </a:r>
          </a:p>
        </p:txBody>
      </p:sp>
    </p:spTree>
    <p:extLst>
      <p:ext uri="{BB962C8B-B14F-4D97-AF65-F5344CB8AC3E}">
        <p14:creationId xmlns:p14="http://schemas.microsoft.com/office/powerpoint/2010/main" val="4223514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Overview (2 of 2)</a:t>
            </a:r>
          </a:p>
        </p:txBody>
      </p:sp>
      <p:sp>
        <p:nvSpPr>
          <p:cNvPr id="2" name="Text Placeholder 1"/>
          <p:cNvSpPr>
            <a:spLocks noGrp="1"/>
          </p:cNvSpPr>
          <p:nvPr>
            <p:ph type="body" sz="quarter" idx="17"/>
          </p:nvPr>
        </p:nvSpPr>
        <p:spPr/>
        <p:txBody>
          <a:bodyPr/>
          <a:lstStyle/>
          <a:p>
            <a:r>
              <a:rPr lang="en-GB" altLang="en-US" dirty="0"/>
              <a:t>In this module, you will learn how to: (cont’d)</a:t>
            </a:r>
          </a:p>
          <a:p>
            <a:pPr lvl="1"/>
            <a:r>
              <a:rPr lang="en-US" altLang="en-US" dirty="0"/>
              <a:t>Apply appropriate security measures to compute instances in the cloud.</a:t>
            </a:r>
          </a:p>
          <a:p>
            <a:pPr lvl="1"/>
            <a:r>
              <a:rPr lang="en-US" dirty="0"/>
              <a:t>Evaluate common encryption technologies.</a:t>
            </a:r>
          </a:p>
          <a:p>
            <a:pPr lvl="1"/>
            <a:r>
              <a:rPr lang="en-US" dirty="0"/>
              <a:t>Explain the role of keys in encrypting data.</a:t>
            </a:r>
          </a:p>
          <a:p>
            <a:pPr lvl="1"/>
            <a:r>
              <a:rPr lang="en-US" dirty="0"/>
              <a:t>Distinguish between SSL and TLS.</a:t>
            </a:r>
          </a:p>
          <a:p>
            <a:pPr lvl="1"/>
            <a:r>
              <a:rPr lang="en-US" dirty="0"/>
              <a:t>Evaluate common weaknesses in cloud security.</a:t>
            </a:r>
            <a:br>
              <a:rPr lang="en-US" dirty="0"/>
            </a:br>
            <a:endParaRPr lang="en-US" altLang="en-US" dirty="0"/>
          </a:p>
        </p:txBody>
      </p:sp>
    </p:spTree>
    <p:extLst>
      <p:ext uri="{BB962C8B-B14F-4D97-AF65-F5344CB8AC3E}">
        <p14:creationId xmlns:p14="http://schemas.microsoft.com/office/powerpoint/2010/main" val="3652197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Virtual Network Security (13 of 27)</a:t>
            </a:r>
          </a:p>
        </p:txBody>
      </p:sp>
      <p:pic>
        <p:nvPicPr>
          <p:cNvPr id="7" name="Picture Placeholder 6" descr="Illustrates where one can find flow logs in a VPC’s configuration information page using the AWS console."/>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1600977" y="1478688"/>
            <a:ext cx="8990045" cy="3835183"/>
          </a:xfrm>
        </p:spPr>
      </p:pic>
      <p:sp>
        <p:nvSpPr>
          <p:cNvPr id="6" name="Text Placeholder 5" descr="Find a VPC’s flow logs.&#10;" title="Figure 6-7"/>
          <p:cNvSpPr>
            <a:spLocks noGrp="1"/>
          </p:cNvSpPr>
          <p:nvPr>
            <p:ph type="body" sz="quarter" idx="11"/>
          </p:nvPr>
        </p:nvSpPr>
        <p:spPr>
          <a:xfrm>
            <a:off x="4107796" y="5485389"/>
            <a:ext cx="3976406" cy="449585"/>
          </a:xfrm>
        </p:spPr>
        <p:txBody>
          <a:bodyPr/>
          <a:lstStyle/>
          <a:p>
            <a:r>
              <a:rPr lang="en-US" dirty="0"/>
              <a:t>Figure 6-7 Find a VPC’s flow logs.</a:t>
            </a:r>
          </a:p>
        </p:txBody>
      </p:sp>
    </p:spTree>
    <p:extLst>
      <p:ext uri="{BB962C8B-B14F-4D97-AF65-F5344CB8AC3E}">
        <p14:creationId xmlns:p14="http://schemas.microsoft.com/office/powerpoint/2010/main" val="34844709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Virtual Network Security (14 of 27)</a:t>
            </a:r>
          </a:p>
        </p:txBody>
      </p:sp>
      <p:pic>
        <p:nvPicPr>
          <p:cNvPr id="8" name="Picture Placeholder 7" descr="Illustrates options that can be entered to create a flow log using the AWS console."/>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1961386" y="1464786"/>
            <a:ext cx="8269227" cy="3797832"/>
          </a:xfrm>
        </p:spPr>
      </p:pic>
      <p:sp>
        <p:nvSpPr>
          <p:cNvPr id="6" name="Text Placeholder 5" descr="Choose an Accept, Reject, or All filter, then choose a log destination and IAM role to create a flow log." title="Figure 6-8"/>
          <p:cNvSpPr>
            <a:spLocks noGrp="1"/>
          </p:cNvSpPr>
          <p:nvPr>
            <p:ph type="body" sz="quarter" idx="11"/>
          </p:nvPr>
        </p:nvSpPr>
        <p:spPr>
          <a:xfrm>
            <a:off x="1961386" y="5428627"/>
            <a:ext cx="8269227" cy="603344"/>
          </a:xfrm>
        </p:spPr>
        <p:txBody>
          <a:bodyPr/>
          <a:lstStyle/>
          <a:p>
            <a:r>
              <a:rPr lang="en-US" dirty="0"/>
              <a:t>Figure 6-8 Choose an Accept, Reject, or All filter, then choose a log destination and IAM role to create a flow log.</a:t>
            </a:r>
          </a:p>
        </p:txBody>
      </p:sp>
    </p:spTree>
    <p:extLst>
      <p:ext uri="{BB962C8B-B14F-4D97-AF65-F5344CB8AC3E}">
        <p14:creationId xmlns:p14="http://schemas.microsoft.com/office/powerpoint/2010/main" val="9354061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Network Security (15 of 27)</a:t>
            </a:r>
          </a:p>
        </p:txBody>
      </p:sp>
      <p:sp>
        <p:nvSpPr>
          <p:cNvPr id="5" name="Text Placeholder 4"/>
          <p:cNvSpPr>
            <a:spLocks noGrp="1"/>
          </p:cNvSpPr>
          <p:nvPr>
            <p:ph type="body" sz="quarter" idx="17"/>
          </p:nvPr>
        </p:nvSpPr>
        <p:spPr/>
        <p:txBody>
          <a:bodyPr>
            <a:normAutofit/>
          </a:bodyPr>
          <a:lstStyle/>
          <a:p>
            <a:r>
              <a:rPr lang="en-US" dirty="0"/>
              <a:t>Azure virtual networks</a:t>
            </a:r>
          </a:p>
          <a:p>
            <a:pPr lvl="1"/>
            <a:r>
              <a:rPr lang="en-US" dirty="0"/>
              <a:t>Microsoft recommends a perimeter network in an Azure cloud</a:t>
            </a:r>
          </a:p>
          <a:p>
            <a:pPr lvl="1"/>
            <a:r>
              <a:rPr lang="en-US" dirty="0"/>
              <a:t>Perimeter network</a:t>
            </a:r>
          </a:p>
          <a:p>
            <a:pPr lvl="2"/>
            <a:r>
              <a:rPr lang="en-US" dirty="0"/>
              <a:t>Restricts and manages Internet traffic to protected resources</a:t>
            </a:r>
          </a:p>
          <a:p>
            <a:pPr lvl="2"/>
            <a:r>
              <a:rPr lang="en-US" dirty="0"/>
              <a:t>Subnet within a VNet that functions as a DMZ (demilitarized zone)</a:t>
            </a:r>
          </a:p>
          <a:p>
            <a:pPr lvl="1"/>
            <a:r>
              <a:rPr lang="en-US" dirty="0"/>
              <a:t> DMZ (demilitarized zone)</a:t>
            </a:r>
          </a:p>
          <a:p>
            <a:pPr lvl="2"/>
            <a:r>
              <a:rPr lang="en-US" dirty="0"/>
              <a:t>Area on the perimeter of a network</a:t>
            </a:r>
          </a:p>
          <a:p>
            <a:pPr lvl="2"/>
            <a:r>
              <a:rPr lang="en-US" dirty="0"/>
              <a:t>Less protected than the internal network</a:t>
            </a:r>
          </a:p>
          <a:p>
            <a:pPr lvl="2"/>
            <a:r>
              <a:rPr lang="en-US" dirty="0"/>
              <a:t>Provides internal resources with a transitive connection to external resources</a:t>
            </a:r>
          </a:p>
        </p:txBody>
      </p:sp>
    </p:spTree>
    <p:extLst>
      <p:ext uri="{BB962C8B-B14F-4D97-AF65-F5344CB8AC3E}">
        <p14:creationId xmlns:p14="http://schemas.microsoft.com/office/powerpoint/2010/main" val="30549796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Network Security (16 of 27)</a:t>
            </a:r>
          </a:p>
        </p:txBody>
      </p:sp>
      <p:pic>
        <p:nvPicPr>
          <p:cNvPr id="5" name="Picture Placeholder 4" descr="Provides a conceptual illustration of how a perimeter network provides protection to an Azure cloud by restricting and managing Internet traffic to the protected resources."/>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1794294" y="1128377"/>
            <a:ext cx="5934975" cy="4697254"/>
          </a:xfrm>
        </p:spPr>
      </p:pic>
      <p:sp>
        <p:nvSpPr>
          <p:cNvPr id="4" name="Text Placeholder 3" descr="The perimeter network provides a level of isolation for internal subnets from the Internet.&#10;" title="Figure 6-9"/>
          <p:cNvSpPr>
            <a:spLocks noGrp="1"/>
          </p:cNvSpPr>
          <p:nvPr>
            <p:ph type="body" sz="quarter" idx="11"/>
          </p:nvPr>
        </p:nvSpPr>
        <p:spPr>
          <a:xfrm>
            <a:off x="7911730" y="4017468"/>
            <a:ext cx="2871289" cy="1808163"/>
          </a:xfrm>
        </p:spPr>
        <p:txBody>
          <a:bodyPr/>
          <a:lstStyle/>
          <a:p>
            <a:r>
              <a:rPr lang="en-US" dirty="0"/>
              <a:t>Figure 6-9 The perimeter network provides a level of isolation for internal subnets from the Internet.</a:t>
            </a:r>
          </a:p>
        </p:txBody>
      </p:sp>
    </p:spTree>
    <p:extLst>
      <p:ext uri="{BB962C8B-B14F-4D97-AF65-F5344CB8AC3E}">
        <p14:creationId xmlns:p14="http://schemas.microsoft.com/office/powerpoint/2010/main" val="20512030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Network Security (17 of 27)</a:t>
            </a:r>
          </a:p>
        </p:txBody>
      </p:sp>
      <p:sp>
        <p:nvSpPr>
          <p:cNvPr id="5" name="Text Placeholder 4"/>
          <p:cNvSpPr>
            <a:spLocks noGrp="1"/>
          </p:cNvSpPr>
          <p:nvPr>
            <p:ph type="body" sz="quarter" idx="17"/>
          </p:nvPr>
        </p:nvSpPr>
        <p:spPr/>
        <p:txBody>
          <a:bodyPr/>
          <a:lstStyle/>
          <a:p>
            <a:r>
              <a:rPr lang="en-US" dirty="0"/>
              <a:t>Azure virtual networks (cont’d)</a:t>
            </a:r>
          </a:p>
          <a:p>
            <a:pPr lvl="1"/>
            <a:r>
              <a:rPr lang="en-US" dirty="0"/>
              <a:t>NVA (network virtual appliance)</a:t>
            </a:r>
          </a:p>
          <a:p>
            <a:pPr lvl="2"/>
            <a:r>
              <a:rPr lang="en-US" dirty="0"/>
              <a:t>VM running in the perimeter network controlling traffic between that network (DMZ) and other subnets</a:t>
            </a:r>
          </a:p>
          <a:p>
            <a:pPr lvl="2"/>
            <a:r>
              <a:rPr lang="en-US" dirty="0"/>
              <a:t>Third-party NVAs provide additional features including firewalling, IDS/IPS, antivirus products</a:t>
            </a:r>
          </a:p>
          <a:p>
            <a:pPr lvl="2"/>
            <a:r>
              <a:rPr lang="en-US" dirty="0"/>
              <a:t>NVA can manage ingress traffic, egress traffic, or both</a:t>
            </a:r>
          </a:p>
          <a:p>
            <a:pPr lvl="2"/>
            <a:r>
              <a:rPr lang="en-US" dirty="0"/>
              <a:t>NVA operates at OSI Layer 4 (Transport layer) or OSI Layer 7 (Application layer)</a:t>
            </a:r>
          </a:p>
          <a:p>
            <a:pPr lvl="2"/>
            <a:r>
              <a:rPr lang="en-US" dirty="0"/>
              <a:t>NVAs can manage traffic to and from the on-prem network</a:t>
            </a:r>
          </a:p>
          <a:p>
            <a:pPr lvl="2"/>
            <a:r>
              <a:rPr lang="en-US" dirty="0"/>
              <a:t>Provide high availability (HA) by deploying multiple NVAs</a:t>
            </a:r>
          </a:p>
        </p:txBody>
      </p:sp>
    </p:spTree>
    <p:extLst>
      <p:ext uri="{BB962C8B-B14F-4D97-AF65-F5344CB8AC3E}">
        <p14:creationId xmlns:p14="http://schemas.microsoft.com/office/powerpoint/2010/main" val="16381190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Network Security (18 of 27)</a:t>
            </a:r>
          </a:p>
        </p:txBody>
      </p:sp>
      <p:sp>
        <p:nvSpPr>
          <p:cNvPr id="5" name="Text Placeholder 4"/>
          <p:cNvSpPr>
            <a:spLocks noGrp="1"/>
          </p:cNvSpPr>
          <p:nvPr>
            <p:ph type="body" sz="quarter" idx="17"/>
          </p:nvPr>
        </p:nvSpPr>
        <p:spPr/>
        <p:txBody>
          <a:bodyPr>
            <a:normAutofit lnSpcReduction="10000"/>
          </a:bodyPr>
          <a:lstStyle/>
          <a:p>
            <a:r>
              <a:rPr lang="en-US" dirty="0"/>
              <a:t>Azure virtual networks (cont’d)</a:t>
            </a:r>
          </a:p>
          <a:p>
            <a:pPr lvl="1"/>
            <a:r>
              <a:rPr lang="en-US" dirty="0"/>
              <a:t>NSG (network security group)</a:t>
            </a:r>
          </a:p>
          <a:p>
            <a:pPr lvl="2"/>
            <a:r>
              <a:rPr lang="en-US" dirty="0"/>
              <a:t>Azure NSG provides firewall-style protection at the subnet level</a:t>
            </a:r>
          </a:p>
          <a:p>
            <a:pPr lvl="2"/>
            <a:r>
              <a:rPr lang="en-US" dirty="0"/>
              <a:t>NSG can be applied to a single interface on a VM instance</a:t>
            </a:r>
          </a:p>
          <a:p>
            <a:pPr lvl="2"/>
            <a:r>
              <a:rPr lang="en-US" dirty="0"/>
              <a:t>Microsoft recommends using an NSG for an entire subnet</a:t>
            </a:r>
          </a:p>
          <a:p>
            <a:pPr lvl="1"/>
            <a:r>
              <a:rPr lang="en-US" dirty="0"/>
              <a:t>Azure creates six default rules for every NSG</a:t>
            </a:r>
          </a:p>
          <a:p>
            <a:pPr lvl="2"/>
            <a:r>
              <a:rPr lang="en-US" dirty="0"/>
              <a:t>Three for inbound traffic (see Table 6-1)</a:t>
            </a:r>
          </a:p>
          <a:p>
            <a:pPr lvl="2"/>
            <a:r>
              <a:rPr lang="en-US" dirty="0"/>
              <a:t>Three for outbound traffic (see Table 6-2)</a:t>
            </a:r>
          </a:p>
          <a:p>
            <a:pPr lvl="2"/>
            <a:r>
              <a:rPr lang="en-US" dirty="0"/>
              <a:t>Rules cannot be removed or altered</a:t>
            </a:r>
          </a:p>
          <a:p>
            <a:pPr lvl="2"/>
            <a:r>
              <a:rPr lang="en-US" dirty="0"/>
              <a:t>Can override rules by creating higher-priority rules</a:t>
            </a:r>
          </a:p>
          <a:p>
            <a:pPr lvl="2"/>
            <a:r>
              <a:rPr lang="en-US" dirty="0"/>
              <a:t>Lower numbers represent higher priorities</a:t>
            </a:r>
          </a:p>
        </p:txBody>
      </p:sp>
    </p:spTree>
    <p:extLst>
      <p:ext uri="{BB962C8B-B14F-4D97-AF65-F5344CB8AC3E}">
        <p14:creationId xmlns:p14="http://schemas.microsoft.com/office/powerpoint/2010/main" val="38994460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Network Security (19 of 27)</a:t>
            </a:r>
          </a:p>
        </p:txBody>
      </p:sp>
      <p:sp>
        <p:nvSpPr>
          <p:cNvPr id="5" name="Text Placeholder 4"/>
          <p:cNvSpPr>
            <a:spLocks noGrp="1"/>
          </p:cNvSpPr>
          <p:nvPr>
            <p:ph type="body" sz="quarter" idx="17"/>
          </p:nvPr>
        </p:nvSpPr>
        <p:spPr/>
        <p:txBody>
          <a:bodyPr/>
          <a:lstStyle/>
          <a:p>
            <a:r>
              <a:rPr lang="en-US" dirty="0"/>
              <a:t>Azure virtual networks (cont’d)</a:t>
            </a:r>
          </a:p>
          <a:p>
            <a:pPr lvl="1"/>
            <a:r>
              <a:rPr lang="en-US" dirty="0"/>
              <a:t>NSG (network security group) (cont’d)</a:t>
            </a:r>
          </a:p>
          <a:p>
            <a:pPr lvl="2"/>
            <a:r>
              <a:rPr lang="en-US" dirty="0"/>
              <a:t>Priority ratings for custom rules can range from 100 to 4096</a:t>
            </a:r>
          </a:p>
          <a:p>
            <a:pPr lvl="2"/>
            <a:r>
              <a:rPr lang="en-US" dirty="0"/>
              <a:t>NSG rules are stateful</a:t>
            </a:r>
          </a:p>
          <a:p>
            <a:pPr lvl="2"/>
            <a:r>
              <a:rPr lang="en-US" dirty="0"/>
              <a:t>Once a message is allowed to cross the NSG, later messages in that conversation continue to be allowed</a:t>
            </a:r>
          </a:p>
          <a:p>
            <a:pPr lvl="1"/>
            <a:r>
              <a:rPr lang="en-US" dirty="0"/>
              <a:t>ASG (application security group)</a:t>
            </a:r>
          </a:p>
          <a:p>
            <a:pPr lvl="2"/>
            <a:r>
              <a:rPr lang="en-US" dirty="0"/>
              <a:t>Subgrouping of an NSG allowing for microsegmentation of security policies according to application and workload type within the VNet</a:t>
            </a:r>
          </a:p>
          <a:p>
            <a:pPr lvl="2"/>
            <a:r>
              <a:rPr lang="en-US" dirty="0"/>
              <a:t>Can associate one or more ASGs to each network interface</a:t>
            </a:r>
          </a:p>
        </p:txBody>
      </p:sp>
    </p:spTree>
    <p:extLst>
      <p:ext uri="{BB962C8B-B14F-4D97-AF65-F5344CB8AC3E}">
        <p14:creationId xmlns:p14="http://schemas.microsoft.com/office/powerpoint/2010/main" val="33416363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Network Security (20 of 27)</a:t>
            </a:r>
          </a:p>
        </p:txBody>
      </p:sp>
      <p:pic>
        <p:nvPicPr>
          <p:cNvPr id="5" name="Picture Placeholder 4" descr="Illustrates how NSG stateful connections work to support a connection between a web client and a web serve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2134523" y="1673876"/>
            <a:ext cx="7922954" cy="3639996"/>
          </a:xfrm>
        </p:spPr>
      </p:pic>
      <p:sp>
        <p:nvSpPr>
          <p:cNvPr id="4" name="Text Placeholder 3" descr="Return traffic on an existing connection is allowed by the NSG.&#10;" title="Figure 6-10"/>
          <p:cNvSpPr>
            <a:spLocks noGrp="1"/>
          </p:cNvSpPr>
          <p:nvPr>
            <p:ph type="body" sz="quarter" idx="11"/>
          </p:nvPr>
        </p:nvSpPr>
        <p:spPr>
          <a:xfrm>
            <a:off x="2134523" y="5570956"/>
            <a:ext cx="7680014" cy="379562"/>
          </a:xfrm>
        </p:spPr>
        <p:txBody>
          <a:bodyPr/>
          <a:lstStyle/>
          <a:p>
            <a:r>
              <a:rPr lang="en-US" dirty="0"/>
              <a:t>Figure 6-10 Return traffic on an existing connection is allowed by the NSG.</a:t>
            </a:r>
          </a:p>
        </p:txBody>
      </p:sp>
    </p:spTree>
    <p:extLst>
      <p:ext uri="{BB962C8B-B14F-4D97-AF65-F5344CB8AC3E}">
        <p14:creationId xmlns:p14="http://schemas.microsoft.com/office/powerpoint/2010/main" val="41296904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Network Security </a:t>
            </a:r>
            <a:r>
              <a:rPr lang="en-US"/>
              <a:t>(21 of 27</a:t>
            </a:r>
            <a:r>
              <a:rPr lang="en-US" dirty="0"/>
              <a:t>)</a:t>
            </a:r>
          </a:p>
        </p:txBody>
      </p:sp>
      <p:sp>
        <p:nvSpPr>
          <p:cNvPr id="5" name="Text Placeholder 4"/>
          <p:cNvSpPr>
            <a:spLocks noGrp="1"/>
          </p:cNvSpPr>
          <p:nvPr>
            <p:ph type="body" sz="quarter" idx="17"/>
          </p:nvPr>
        </p:nvSpPr>
        <p:spPr/>
        <p:txBody>
          <a:bodyPr>
            <a:normAutofit lnSpcReduction="10000"/>
          </a:bodyPr>
          <a:lstStyle/>
          <a:p>
            <a:r>
              <a:rPr lang="en-US" dirty="0"/>
              <a:t>GCP VPCs</a:t>
            </a:r>
          </a:p>
          <a:p>
            <a:pPr lvl="1"/>
            <a:r>
              <a:rPr lang="en-US" dirty="0"/>
              <a:t>GCP resource segmentation first achieved at the project level</a:t>
            </a:r>
          </a:p>
          <a:p>
            <a:pPr lvl="2"/>
            <a:r>
              <a:rPr lang="en-US" dirty="0"/>
              <a:t>Place logically related resources in the same project</a:t>
            </a:r>
          </a:p>
          <a:p>
            <a:pPr lvl="2"/>
            <a:r>
              <a:rPr lang="en-US" dirty="0"/>
              <a:t>Host resources with no need to communicate in different projects within the organization</a:t>
            </a:r>
          </a:p>
          <a:p>
            <a:pPr lvl="2"/>
            <a:r>
              <a:rPr lang="en-US" dirty="0"/>
              <a:t>Can managing traffic into and out of a VPC with other tools</a:t>
            </a:r>
          </a:p>
          <a:p>
            <a:pPr lvl="1"/>
            <a:r>
              <a:rPr lang="en-US" dirty="0"/>
              <a:t>Virtual firewall</a:t>
            </a:r>
          </a:p>
          <a:p>
            <a:pPr lvl="2"/>
            <a:r>
              <a:rPr lang="en-US" dirty="0"/>
              <a:t>Firewall rules set at the network level manage IPv4 traffic into and out of the VPC</a:t>
            </a:r>
          </a:p>
          <a:p>
            <a:pPr lvl="2"/>
            <a:r>
              <a:rPr lang="en-US" dirty="0"/>
              <a:t>Rules work within the VPC between the VPC’s own resources</a:t>
            </a:r>
          </a:p>
          <a:p>
            <a:pPr lvl="2"/>
            <a:r>
              <a:rPr lang="en-US" dirty="0"/>
              <a:t>Rules can be set to target specific protocols, ports, sources, or destinations</a:t>
            </a:r>
          </a:p>
        </p:txBody>
      </p:sp>
    </p:spTree>
    <p:extLst>
      <p:ext uri="{BB962C8B-B14F-4D97-AF65-F5344CB8AC3E}">
        <p14:creationId xmlns:p14="http://schemas.microsoft.com/office/powerpoint/2010/main" val="31885760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Virtual Network Security (22 of 27)</a:t>
            </a:r>
          </a:p>
        </p:txBody>
      </p:sp>
      <p:pic>
        <p:nvPicPr>
          <p:cNvPr id="7" name="Picture Placeholder 6" descr="Illustrates how firewall rules are set at the network level to manage IPv4 traffic into and out of the VPC."/>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1954223" y="1757230"/>
            <a:ext cx="8283553" cy="3221170"/>
          </a:xfrm>
        </p:spPr>
      </p:pic>
      <p:sp>
        <p:nvSpPr>
          <p:cNvPr id="6" name="Text Placeholder 5" descr="Firewall rules can apply to one, some, or all instances within a VPC.&#10;" title="Figure 6-11"/>
          <p:cNvSpPr>
            <a:spLocks noGrp="1"/>
          </p:cNvSpPr>
          <p:nvPr>
            <p:ph type="body" sz="quarter" idx="11"/>
          </p:nvPr>
        </p:nvSpPr>
        <p:spPr>
          <a:xfrm>
            <a:off x="2029218" y="5367867"/>
            <a:ext cx="8133561" cy="535209"/>
          </a:xfrm>
        </p:spPr>
        <p:txBody>
          <a:bodyPr/>
          <a:lstStyle/>
          <a:p>
            <a:r>
              <a:rPr lang="en-US" dirty="0"/>
              <a:t>Figure 6-11 Firewall rules can apply to one, some, or all instances within a VPC.</a:t>
            </a:r>
          </a:p>
        </p:txBody>
      </p:sp>
    </p:spTree>
    <p:extLst>
      <p:ext uri="{BB962C8B-B14F-4D97-AF65-F5344CB8AC3E}">
        <p14:creationId xmlns:p14="http://schemas.microsoft.com/office/powerpoint/2010/main" val="306065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Module 6 Scenario</a:t>
            </a:r>
          </a:p>
        </p:txBody>
      </p:sp>
      <p:sp>
        <p:nvSpPr>
          <p:cNvPr id="2" name="Text Placeholder 1"/>
          <p:cNvSpPr>
            <a:spLocks noGrp="1"/>
          </p:cNvSpPr>
          <p:nvPr>
            <p:ph type="body" sz="quarter" idx="17"/>
          </p:nvPr>
        </p:nvSpPr>
        <p:spPr/>
        <p:txBody>
          <a:bodyPr/>
          <a:lstStyle/>
          <a:p>
            <a:r>
              <a:rPr lang="en-GB" altLang="en-US" dirty="0"/>
              <a:t>Private school migrating </a:t>
            </a:r>
            <a:r>
              <a:rPr lang="en-US" altLang="en-US" dirty="0"/>
              <a:t>VM </a:t>
            </a:r>
            <a:r>
              <a:rPr lang="en-GB" altLang="en-US" dirty="0"/>
              <a:t>services to cloud</a:t>
            </a:r>
          </a:p>
          <a:p>
            <a:pPr lvl="1"/>
            <a:r>
              <a:rPr lang="en-US" dirty="0"/>
              <a:t>Team must consider security in the cloud</a:t>
            </a:r>
          </a:p>
          <a:p>
            <a:pPr lvl="2"/>
            <a:r>
              <a:rPr lang="en-US" dirty="0"/>
              <a:t>Firewalls and physical barriers used on-prem </a:t>
            </a:r>
          </a:p>
          <a:p>
            <a:pPr lvl="2"/>
            <a:r>
              <a:rPr lang="en-US" dirty="0"/>
              <a:t>Security tools and measures protect cloud resources </a:t>
            </a:r>
          </a:p>
          <a:p>
            <a:pPr lvl="1"/>
            <a:r>
              <a:rPr lang="en-US" altLang="en-US" dirty="0"/>
              <a:t>Action list questions</a:t>
            </a:r>
          </a:p>
          <a:p>
            <a:pPr lvl="2"/>
            <a:r>
              <a:rPr lang="en-US" altLang="en-US" dirty="0"/>
              <a:t>What kinds of threats do cloud users face?</a:t>
            </a:r>
          </a:p>
          <a:p>
            <a:pPr lvl="2"/>
            <a:r>
              <a:rPr lang="en-US" altLang="en-US" dirty="0"/>
              <a:t>What techniques can keep cloud networks, VM instances, and data secure?</a:t>
            </a:r>
          </a:p>
          <a:p>
            <a:pPr lvl="2"/>
            <a:r>
              <a:rPr lang="en-US" altLang="en-US" dirty="0"/>
              <a:t>What tools can help in troubleshooting problems with cloud security?</a:t>
            </a:r>
          </a:p>
        </p:txBody>
      </p:sp>
    </p:spTree>
    <p:extLst>
      <p:ext uri="{BB962C8B-B14F-4D97-AF65-F5344CB8AC3E}">
        <p14:creationId xmlns:p14="http://schemas.microsoft.com/office/powerpoint/2010/main" val="11459811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Network Security (23 of 27)</a:t>
            </a:r>
          </a:p>
        </p:txBody>
      </p:sp>
      <p:sp>
        <p:nvSpPr>
          <p:cNvPr id="5" name="Text Placeholder 4"/>
          <p:cNvSpPr>
            <a:spLocks noGrp="1"/>
          </p:cNvSpPr>
          <p:nvPr>
            <p:ph type="body" sz="quarter" idx="17"/>
          </p:nvPr>
        </p:nvSpPr>
        <p:spPr/>
        <p:txBody>
          <a:bodyPr>
            <a:normAutofit/>
          </a:bodyPr>
          <a:lstStyle/>
          <a:p>
            <a:r>
              <a:rPr lang="en-US" dirty="0"/>
              <a:t>GCP VPCs (cont’d)</a:t>
            </a:r>
          </a:p>
          <a:p>
            <a:pPr lvl="1"/>
            <a:r>
              <a:rPr lang="en-US" dirty="0"/>
              <a:t>Virtual firewall (cont’d)</a:t>
            </a:r>
          </a:p>
          <a:p>
            <a:pPr lvl="2"/>
            <a:r>
              <a:rPr lang="en-US" dirty="0"/>
              <a:t>Some traffic like tunneling protocol GRE (generic routing encapsulation) always blocked</a:t>
            </a:r>
          </a:p>
          <a:p>
            <a:pPr lvl="2"/>
            <a:r>
              <a:rPr lang="en-US" dirty="0"/>
              <a:t>Some traffic like DHCP and DNS traffic always allowed</a:t>
            </a:r>
          </a:p>
          <a:p>
            <a:pPr lvl="2"/>
            <a:r>
              <a:rPr lang="en-US" dirty="0"/>
              <a:t>Can set firewall rules to allow or deny specific types of traffic</a:t>
            </a:r>
          </a:p>
          <a:p>
            <a:pPr lvl="2"/>
            <a:r>
              <a:rPr lang="en-US" dirty="0"/>
              <a:t>Firewall rules applied first according to priority and then by how specifically the rule matches the traffic</a:t>
            </a:r>
          </a:p>
          <a:p>
            <a:pPr lvl="2"/>
            <a:r>
              <a:rPr lang="en-US" dirty="0"/>
              <a:t>Firewall rules are stateful</a:t>
            </a:r>
          </a:p>
          <a:p>
            <a:pPr lvl="2"/>
            <a:r>
              <a:rPr lang="en-US" dirty="0"/>
              <a:t>Need activity every 10 minutes to keep connection open</a:t>
            </a:r>
          </a:p>
          <a:p>
            <a:pPr lvl="2"/>
            <a:r>
              <a:rPr lang="en-US" dirty="0"/>
              <a:t>Can enable firewall rules logging</a:t>
            </a:r>
          </a:p>
        </p:txBody>
      </p:sp>
    </p:spTree>
    <p:extLst>
      <p:ext uri="{BB962C8B-B14F-4D97-AF65-F5344CB8AC3E}">
        <p14:creationId xmlns:p14="http://schemas.microsoft.com/office/powerpoint/2010/main" val="1599657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Network Security (24 of 27)</a:t>
            </a:r>
          </a:p>
        </p:txBody>
      </p:sp>
      <p:sp>
        <p:nvSpPr>
          <p:cNvPr id="5" name="Text Placeholder 4"/>
          <p:cNvSpPr>
            <a:spLocks noGrp="1"/>
          </p:cNvSpPr>
          <p:nvPr>
            <p:ph type="body" sz="quarter" idx="17"/>
          </p:nvPr>
        </p:nvSpPr>
        <p:spPr/>
        <p:txBody>
          <a:bodyPr>
            <a:normAutofit/>
          </a:bodyPr>
          <a:lstStyle/>
          <a:p>
            <a:r>
              <a:rPr lang="en-US" dirty="0"/>
              <a:t>GCP VPCs (cont’d)</a:t>
            </a:r>
          </a:p>
          <a:p>
            <a:pPr lvl="1"/>
            <a:r>
              <a:rPr lang="en-US" dirty="0"/>
              <a:t>VPC flow logs</a:t>
            </a:r>
          </a:p>
          <a:p>
            <a:pPr lvl="2"/>
            <a:r>
              <a:rPr lang="en-US" dirty="0"/>
              <a:t>VPC flow logs service enabled at the subnet level</a:t>
            </a:r>
          </a:p>
          <a:p>
            <a:pPr lvl="2"/>
            <a:r>
              <a:rPr lang="en-US" dirty="0"/>
              <a:t>Flow logs track TCP and UDP traffic for all instances in the subnet</a:t>
            </a:r>
          </a:p>
          <a:p>
            <a:pPr lvl="2"/>
            <a:r>
              <a:rPr lang="en-US" dirty="0"/>
              <a:t>Log records contains two field types: base fields and metadata fields </a:t>
            </a:r>
          </a:p>
          <a:p>
            <a:pPr lvl="2"/>
            <a:r>
              <a:rPr lang="en-US" dirty="0"/>
              <a:t>Metadata fields can be excluded from flow log records to save space</a:t>
            </a:r>
          </a:p>
          <a:p>
            <a:pPr lvl="2"/>
            <a:r>
              <a:rPr lang="en-US" dirty="0"/>
              <a:t>Log record captures take up a great deal of storage space</a:t>
            </a:r>
          </a:p>
          <a:p>
            <a:pPr lvl="2"/>
            <a:r>
              <a:rPr lang="en-US" dirty="0"/>
              <a:t>Records stored in a GCP storage service such as Stackdriver Logging</a:t>
            </a:r>
          </a:p>
          <a:p>
            <a:pPr lvl="2"/>
            <a:r>
              <a:rPr lang="en-US" dirty="0"/>
              <a:t>Storage incurs charges</a:t>
            </a:r>
          </a:p>
          <a:p>
            <a:pPr lvl="2"/>
            <a:r>
              <a:rPr lang="en-US" dirty="0"/>
              <a:t>Use logs for troubleshooting connectivity issues, monitoring network performance, network forensics</a:t>
            </a:r>
          </a:p>
        </p:txBody>
      </p:sp>
    </p:spTree>
    <p:extLst>
      <p:ext uri="{BB962C8B-B14F-4D97-AF65-F5344CB8AC3E}">
        <p14:creationId xmlns:p14="http://schemas.microsoft.com/office/powerpoint/2010/main" val="39544363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Network Security (25 of 27)</a:t>
            </a:r>
          </a:p>
        </p:txBody>
      </p:sp>
      <p:pic>
        <p:nvPicPr>
          <p:cNvPr id="5" name="Picture Placeholder 4" descr="Illustrates how the VPC flow log service is enabled or disabled at the subnet level in the Google GCP console."/>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1672309" y="2150534"/>
            <a:ext cx="8847379" cy="2780402"/>
          </a:xfrm>
        </p:spPr>
      </p:pic>
      <p:sp>
        <p:nvSpPr>
          <p:cNvPr id="4" name="Text Placeholder 3" descr="Enable flow logs in the subnet settings.&#10;" title="Figure 6-12"/>
          <p:cNvSpPr>
            <a:spLocks noGrp="1"/>
          </p:cNvSpPr>
          <p:nvPr>
            <p:ph type="body" sz="quarter" idx="11"/>
          </p:nvPr>
        </p:nvSpPr>
        <p:spPr>
          <a:xfrm>
            <a:off x="1672309" y="5236757"/>
            <a:ext cx="8847379" cy="433609"/>
          </a:xfrm>
        </p:spPr>
        <p:txBody>
          <a:bodyPr/>
          <a:lstStyle/>
          <a:p>
            <a:r>
              <a:rPr lang="en-US" dirty="0"/>
              <a:t>Figure 6-12 Enable flow logs in the subnet settings.</a:t>
            </a:r>
          </a:p>
        </p:txBody>
      </p:sp>
    </p:spTree>
    <p:extLst>
      <p:ext uri="{BB962C8B-B14F-4D97-AF65-F5344CB8AC3E}">
        <p14:creationId xmlns:p14="http://schemas.microsoft.com/office/powerpoint/2010/main" val="25576239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Network Security (26 of 27)</a:t>
            </a:r>
          </a:p>
        </p:txBody>
      </p:sp>
      <p:sp>
        <p:nvSpPr>
          <p:cNvPr id="5" name="Text Placeholder 4"/>
          <p:cNvSpPr>
            <a:spLocks noGrp="1"/>
          </p:cNvSpPr>
          <p:nvPr>
            <p:ph type="body" sz="quarter" idx="17"/>
          </p:nvPr>
        </p:nvSpPr>
        <p:spPr/>
        <p:txBody>
          <a:bodyPr>
            <a:normAutofit lnSpcReduction="10000"/>
          </a:bodyPr>
          <a:lstStyle/>
          <a:p>
            <a:r>
              <a:rPr lang="en-US" dirty="0"/>
              <a:t>Securing hybrid and multi-clouds</a:t>
            </a:r>
          </a:p>
          <a:p>
            <a:pPr lvl="1"/>
            <a:r>
              <a:rPr lang="en-US" dirty="0"/>
              <a:t>Must blend different security tools into a unified system for both simplicity and effectiveness</a:t>
            </a:r>
          </a:p>
          <a:p>
            <a:pPr lvl="1"/>
            <a:r>
              <a:rPr lang="en-US" dirty="0"/>
              <a:t>Cloud security techniques must auto-scale</a:t>
            </a:r>
          </a:p>
          <a:p>
            <a:pPr lvl="1"/>
            <a:r>
              <a:rPr lang="en-US" dirty="0"/>
              <a:t>On-prem security tools must have deep access within the network perimeter</a:t>
            </a:r>
          </a:p>
          <a:p>
            <a:pPr lvl="1"/>
            <a:r>
              <a:rPr lang="en-US" dirty="0"/>
              <a:t>Same best practices apply for hybrid and multi-clouds</a:t>
            </a:r>
          </a:p>
          <a:p>
            <a:pPr lvl="2"/>
            <a:r>
              <a:rPr lang="en-US" dirty="0"/>
              <a:t>Encrypting data</a:t>
            </a:r>
          </a:p>
          <a:p>
            <a:pPr lvl="2"/>
            <a:r>
              <a:rPr lang="en-US" dirty="0"/>
              <a:t>Monitoring activity on the network</a:t>
            </a:r>
          </a:p>
          <a:p>
            <a:pPr lvl="2"/>
            <a:r>
              <a:rPr lang="en-US" dirty="0"/>
              <a:t>Using segmentation and microsegmentation to isolate certain resources</a:t>
            </a:r>
          </a:p>
        </p:txBody>
      </p:sp>
    </p:spTree>
    <p:extLst>
      <p:ext uri="{BB962C8B-B14F-4D97-AF65-F5344CB8AC3E}">
        <p14:creationId xmlns:p14="http://schemas.microsoft.com/office/powerpoint/2010/main" val="19722641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Network Security (27 of 27)</a:t>
            </a:r>
          </a:p>
        </p:txBody>
      </p:sp>
      <p:sp>
        <p:nvSpPr>
          <p:cNvPr id="5" name="Text Placeholder 4"/>
          <p:cNvSpPr>
            <a:spLocks noGrp="1"/>
          </p:cNvSpPr>
          <p:nvPr>
            <p:ph type="body" sz="quarter" idx="17"/>
          </p:nvPr>
        </p:nvSpPr>
        <p:spPr/>
        <p:txBody>
          <a:bodyPr>
            <a:normAutofit lnSpcReduction="10000"/>
          </a:bodyPr>
          <a:lstStyle/>
          <a:p>
            <a:r>
              <a:rPr lang="en-US" dirty="0"/>
              <a:t>Securing hybrid and multi-clouds (cont’d)</a:t>
            </a:r>
          </a:p>
          <a:p>
            <a:pPr lvl="1"/>
            <a:r>
              <a:rPr lang="en-US" dirty="0"/>
              <a:t>CASB (cloud access security broker) tool</a:t>
            </a:r>
          </a:p>
          <a:p>
            <a:pPr lvl="2"/>
            <a:r>
              <a:rPr lang="en-US" dirty="0"/>
              <a:t>Detects applications and other resources running within a domain</a:t>
            </a:r>
          </a:p>
          <a:p>
            <a:pPr lvl="2"/>
            <a:r>
              <a:rPr lang="en-US" dirty="0"/>
              <a:t>Can detect resources the IT staff may not know about</a:t>
            </a:r>
          </a:p>
          <a:p>
            <a:pPr lvl="2"/>
            <a:r>
              <a:rPr lang="en-US" dirty="0"/>
              <a:t>Can monitor resources according to policies set by the organization</a:t>
            </a:r>
          </a:p>
          <a:p>
            <a:pPr lvl="2"/>
            <a:r>
              <a:rPr lang="en-US" dirty="0"/>
              <a:t>Increases transparency on the network both on-prem and in the cloud</a:t>
            </a:r>
          </a:p>
          <a:p>
            <a:pPr lvl="2"/>
            <a:r>
              <a:rPr lang="en-US" dirty="0"/>
              <a:t>Provides a central dashboard for managing security across the cloud and on-prem environments</a:t>
            </a:r>
          </a:p>
          <a:p>
            <a:pPr lvl="1"/>
            <a:r>
              <a:rPr lang="en-US" dirty="0"/>
              <a:t>Examples</a:t>
            </a:r>
          </a:p>
          <a:p>
            <a:pPr lvl="2"/>
            <a:r>
              <a:rPr lang="en-US" dirty="0"/>
              <a:t>Bitglass’s Zero-day CASB</a:t>
            </a:r>
          </a:p>
          <a:p>
            <a:pPr lvl="2"/>
            <a:r>
              <a:rPr lang="en-US" dirty="0"/>
              <a:t>Masergy’s Managed CASB</a:t>
            </a:r>
          </a:p>
        </p:txBody>
      </p:sp>
    </p:spTree>
    <p:extLst>
      <p:ext uri="{BB962C8B-B14F-4D97-AF65-F5344CB8AC3E}">
        <p14:creationId xmlns:p14="http://schemas.microsoft.com/office/powerpoint/2010/main" val="15409912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 Security (1 of 3)</a:t>
            </a:r>
          </a:p>
        </p:txBody>
      </p:sp>
      <p:sp>
        <p:nvSpPr>
          <p:cNvPr id="5" name="Text Placeholder 4"/>
          <p:cNvSpPr>
            <a:spLocks noGrp="1"/>
          </p:cNvSpPr>
          <p:nvPr>
            <p:ph type="body" sz="quarter" idx="17"/>
          </p:nvPr>
        </p:nvSpPr>
        <p:spPr/>
        <p:txBody>
          <a:bodyPr>
            <a:normAutofit lnSpcReduction="10000"/>
          </a:bodyPr>
          <a:lstStyle/>
          <a:p>
            <a:r>
              <a:rPr lang="en-US" dirty="0"/>
              <a:t>Securing </a:t>
            </a:r>
            <a:r>
              <a:rPr lang="en-US" dirty="0" err="1"/>
              <a:t>VM</a:t>
            </a:r>
            <a:r>
              <a:rPr lang="en-US" dirty="0"/>
              <a:t> instances</a:t>
            </a:r>
          </a:p>
          <a:p>
            <a:pPr lvl="1"/>
            <a:r>
              <a:rPr lang="en-US" dirty="0"/>
              <a:t>Standard methods apply to </a:t>
            </a:r>
            <a:r>
              <a:rPr lang="en-US" dirty="0" err="1"/>
              <a:t>VM</a:t>
            </a:r>
            <a:r>
              <a:rPr lang="en-US" dirty="0"/>
              <a:t> instances running in the cloud</a:t>
            </a:r>
          </a:p>
          <a:p>
            <a:pPr lvl="1"/>
            <a:r>
              <a:rPr lang="en-US" dirty="0"/>
              <a:t>Cloud security options are dependent on cloud platform tools</a:t>
            </a:r>
          </a:p>
          <a:p>
            <a:pPr lvl="1"/>
            <a:r>
              <a:rPr lang="en-US" dirty="0"/>
              <a:t>Possible techniques</a:t>
            </a:r>
          </a:p>
          <a:p>
            <a:pPr lvl="2"/>
            <a:r>
              <a:rPr lang="en-US" dirty="0"/>
              <a:t>Plan subnet placement</a:t>
            </a:r>
          </a:p>
          <a:p>
            <a:pPr lvl="3"/>
            <a:r>
              <a:rPr lang="en-US" dirty="0"/>
              <a:t>Carefully choose the subnet for each instance</a:t>
            </a:r>
          </a:p>
          <a:p>
            <a:pPr lvl="3"/>
            <a:r>
              <a:rPr lang="en-US" dirty="0"/>
              <a:t>Ensure subnet only has necessary access to the outside world</a:t>
            </a:r>
          </a:p>
          <a:p>
            <a:pPr lvl="2"/>
            <a:r>
              <a:rPr lang="en-US" dirty="0"/>
              <a:t>Disable unneeded ports and services</a:t>
            </a:r>
          </a:p>
          <a:p>
            <a:pPr lvl="3"/>
            <a:r>
              <a:rPr lang="en-US" dirty="0"/>
              <a:t>Only enable ports and services that are needed</a:t>
            </a:r>
          </a:p>
          <a:p>
            <a:pPr lvl="3"/>
            <a:r>
              <a:rPr lang="en-US" dirty="0"/>
              <a:t>Disable RDP (port 3389) and </a:t>
            </a:r>
            <a:r>
              <a:rPr lang="en-US" dirty="0" err="1"/>
              <a:t>SSH</a:t>
            </a:r>
            <a:r>
              <a:rPr lang="en-US" dirty="0"/>
              <a:t> (port 22) traffic from any Internet address</a:t>
            </a:r>
          </a:p>
        </p:txBody>
      </p:sp>
    </p:spTree>
    <p:extLst>
      <p:ext uri="{BB962C8B-B14F-4D97-AF65-F5344CB8AC3E}">
        <p14:creationId xmlns:p14="http://schemas.microsoft.com/office/powerpoint/2010/main" val="17016632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Compute Security (2 of 3)</a:t>
            </a:r>
            <a:endParaRPr lang="en-US" dirty="0"/>
          </a:p>
        </p:txBody>
      </p:sp>
      <p:sp>
        <p:nvSpPr>
          <p:cNvPr id="5" name="Text Placeholder 4"/>
          <p:cNvSpPr>
            <a:spLocks noGrp="1"/>
          </p:cNvSpPr>
          <p:nvPr>
            <p:ph type="body" sz="quarter" idx="17"/>
          </p:nvPr>
        </p:nvSpPr>
        <p:spPr/>
        <p:txBody>
          <a:bodyPr>
            <a:normAutofit/>
          </a:bodyPr>
          <a:lstStyle/>
          <a:p>
            <a:r>
              <a:rPr lang="en-US" dirty="0"/>
              <a:t>Securing </a:t>
            </a:r>
            <a:r>
              <a:rPr lang="en-US" dirty="0" err="1"/>
              <a:t>VM</a:t>
            </a:r>
            <a:r>
              <a:rPr lang="en-US" dirty="0"/>
              <a:t> instances (cont’d)</a:t>
            </a:r>
          </a:p>
          <a:p>
            <a:pPr lvl="1"/>
            <a:r>
              <a:rPr lang="en-US" dirty="0"/>
              <a:t>Possible techniques (cont’d)</a:t>
            </a:r>
          </a:p>
          <a:p>
            <a:pPr lvl="2"/>
            <a:r>
              <a:rPr lang="en-US" dirty="0"/>
              <a:t>Enforce account management policies</a:t>
            </a:r>
          </a:p>
          <a:p>
            <a:pPr lvl="3"/>
            <a:r>
              <a:rPr lang="en-US" dirty="0"/>
              <a:t>Deactivate any default user accounts</a:t>
            </a:r>
          </a:p>
          <a:p>
            <a:pPr lvl="3"/>
            <a:r>
              <a:rPr lang="en-US" dirty="0"/>
              <a:t>Require other, best-practice account management policies</a:t>
            </a:r>
          </a:p>
          <a:p>
            <a:pPr lvl="2"/>
            <a:r>
              <a:rPr lang="en-US" dirty="0"/>
              <a:t>Install antivirus/anti-malware software and keep it updated</a:t>
            </a:r>
          </a:p>
          <a:p>
            <a:pPr lvl="3"/>
            <a:r>
              <a:rPr lang="en-US" dirty="0"/>
              <a:t>Windows Server can use pre-installed Windows Defender software</a:t>
            </a:r>
          </a:p>
          <a:p>
            <a:pPr lvl="3"/>
            <a:r>
              <a:rPr lang="en-US" dirty="0"/>
              <a:t>Other OSs can install sufficient antivirus/anti-malware software</a:t>
            </a:r>
          </a:p>
          <a:p>
            <a:pPr lvl="3"/>
            <a:r>
              <a:rPr lang="en-US" dirty="0"/>
              <a:t>Might be accomplished through the </a:t>
            </a:r>
            <a:r>
              <a:rPr lang="en-US" dirty="0" err="1"/>
              <a:t>VM’s</a:t>
            </a:r>
            <a:r>
              <a:rPr lang="en-US" dirty="0"/>
              <a:t> OSs</a:t>
            </a:r>
          </a:p>
          <a:p>
            <a:pPr lvl="3"/>
            <a:r>
              <a:rPr lang="en-US" dirty="0"/>
              <a:t>Might be available as a service from the cloud platform</a:t>
            </a:r>
          </a:p>
        </p:txBody>
      </p:sp>
    </p:spTree>
    <p:extLst>
      <p:ext uri="{BB962C8B-B14F-4D97-AF65-F5344CB8AC3E}">
        <p14:creationId xmlns:p14="http://schemas.microsoft.com/office/powerpoint/2010/main" val="9622026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 Security (3 of 3)</a:t>
            </a:r>
          </a:p>
        </p:txBody>
      </p:sp>
      <p:sp>
        <p:nvSpPr>
          <p:cNvPr id="5" name="Text Placeholder 4"/>
          <p:cNvSpPr>
            <a:spLocks noGrp="1"/>
          </p:cNvSpPr>
          <p:nvPr>
            <p:ph type="body" sz="quarter" idx="17"/>
          </p:nvPr>
        </p:nvSpPr>
        <p:spPr/>
        <p:txBody>
          <a:bodyPr>
            <a:normAutofit/>
          </a:bodyPr>
          <a:lstStyle/>
          <a:p>
            <a:r>
              <a:rPr lang="en-US" dirty="0"/>
              <a:t>Securing </a:t>
            </a:r>
            <a:r>
              <a:rPr lang="en-US" dirty="0" err="1"/>
              <a:t>VM</a:t>
            </a:r>
            <a:r>
              <a:rPr lang="en-US" dirty="0"/>
              <a:t> instances (cont’d)</a:t>
            </a:r>
          </a:p>
          <a:p>
            <a:pPr lvl="1"/>
            <a:r>
              <a:rPr lang="en-US" dirty="0"/>
              <a:t>Possible techniques (cont’d)</a:t>
            </a:r>
          </a:p>
          <a:p>
            <a:pPr lvl="2"/>
            <a:r>
              <a:rPr lang="en-US" dirty="0"/>
              <a:t>Install host-based/software firewalls and IDS/IPS</a:t>
            </a:r>
          </a:p>
          <a:p>
            <a:pPr lvl="3"/>
            <a:r>
              <a:rPr lang="en-US" dirty="0"/>
              <a:t>Each </a:t>
            </a:r>
            <a:r>
              <a:rPr lang="en-US" dirty="0" err="1"/>
              <a:t>VM</a:t>
            </a:r>
            <a:r>
              <a:rPr lang="en-US" dirty="0"/>
              <a:t> should have a host-based, software firewall installed on it</a:t>
            </a:r>
          </a:p>
          <a:p>
            <a:pPr lvl="3"/>
            <a:r>
              <a:rPr lang="en-US" dirty="0"/>
              <a:t>Add a host-based IPS (HIPS) or IDS (HIDS) monitor</a:t>
            </a:r>
          </a:p>
        </p:txBody>
      </p:sp>
    </p:spTree>
    <p:extLst>
      <p:ext uri="{BB962C8B-B14F-4D97-AF65-F5344CB8AC3E}">
        <p14:creationId xmlns:p14="http://schemas.microsoft.com/office/powerpoint/2010/main" val="40024176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Security (1 of 13)</a:t>
            </a:r>
          </a:p>
        </p:txBody>
      </p:sp>
      <p:sp>
        <p:nvSpPr>
          <p:cNvPr id="5" name="Text Placeholder 4"/>
          <p:cNvSpPr>
            <a:spLocks noGrp="1"/>
          </p:cNvSpPr>
          <p:nvPr>
            <p:ph type="body" sz="quarter" idx="17"/>
          </p:nvPr>
        </p:nvSpPr>
        <p:spPr/>
        <p:txBody>
          <a:bodyPr>
            <a:normAutofit/>
          </a:bodyPr>
          <a:lstStyle/>
          <a:p>
            <a:r>
              <a:rPr lang="en-US" dirty="0"/>
              <a:t>Securing data</a:t>
            </a:r>
          </a:p>
          <a:p>
            <a:pPr lvl="1"/>
            <a:r>
              <a:rPr lang="en-US" dirty="0"/>
              <a:t>Security measures must travel with data sitting in the cloud</a:t>
            </a:r>
          </a:p>
          <a:p>
            <a:pPr lvl="1"/>
            <a:r>
              <a:rPr lang="en-US" dirty="0"/>
              <a:t>Three states of data</a:t>
            </a:r>
          </a:p>
          <a:p>
            <a:pPr lvl="2"/>
            <a:r>
              <a:rPr lang="en-US" dirty="0"/>
              <a:t>Data at rest (on device or in cloud): includes data in file storage, block storage, and object storage</a:t>
            </a:r>
          </a:p>
          <a:p>
            <a:pPr lvl="2"/>
            <a:r>
              <a:rPr lang="en-US" dirty="0"/>
              <a:t>Data in use: temporarily stored in memory or being used in calculations by a processor</a:t>
            </a:r>
          </a:p>
          <a:p>
            <a:pPr lvl="2"/>
            <a:r>
              <a:rPr lang="en-US" dirty="0"/>
              <a:t>Data in motion: data being transported between locations</a:t>
            </a:r>
          </a:p>
          <a:p>
            <a:pPr lvl="1"/>
            <a:r>
              <a:rPr lang="en-US" dirty="0"/>
              <a:t>Robust cloud security reliably protects data in all three states</a:t>
            </a:r>
          </a:p>
          <a:p>
            <a:pPr lvl="2"/>
            <a:r>
              <a:rPr lang="en-US" dirty="0"/>
              <a:t>Requires security measures to be correctly configured</a:t>
            </a:r>
          </a:p>
        </p:txBody>
      </p:sp>
    </p:spTree>
    <p:extLst>
      <p:ext uri="{BB962C8B-B14F-4D97-AF65-F5344CB8AC3E}">
        <p14:creationId xmlns:p14="http://schemas.microsoft.com/office/powerpoint/2010/main" val="14434836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Security (2 of 13)</a:t>
            </a:r>
          </a:p>
        </p:txBody>
      </p:sp>
      <p:sp>
        <p:nvSpPr>
          <p:cNvPr id="5" name="Text Placeholder 4"/>
          <p:cNvSpPr>
            <a:spLocks noGrp="1"/>
          </p:cNvSpPr>
          <p:nvPr>
            <p:ph type="body" sz="quarter" idx="17"/>
          </p:nvPr>
        </p:nvSpPr>
        <p:spPr/>
        <p:txBody>
          <a:bodyPr>
            <a:normAutofit fontScale="92500" lnSpcReduction="10000"/>
          </a:bodyPr>
          <a:lstStyle/>
          <a:p>
            <a:r>
              <a:rPr lang="en-US" dirty="0"/>
              <a:t>Securing data (cont’d)</a:t>
            </a:r>
          </a:p>
          <a:p>
            <a:pPr lvl="1"/>
            <a:r>
              <a:rPr lang="en-US" dirty="0"/>
              <a:t>DLP (data loss prevention) solutions</a:t>
            </a:r>
          </a:p>
          <a:p>
            <a:pPr lvl="2"/>
            <a:r>
              <a:rPr lang="en-US" dirty="0"/>
              <a:t>Include </a:t>
            </a:r>
            <a:r>
              <a:rPr lang="en-US" dirty="0" smtClean="0"/>
              <a:t>CASBs(cloud </a:t>
            </a:r>
            <a:r>
              <a:rPr lang="en-US" dirty="0"/>
              <a:t>access security broker) </a:t>
            </a:r>
            <a:r>
              <a:rPr lang="en-US" dirty="0"/>
              <a:t>and SWGs (secure web gateways)</a:t>
            </a:r>
          </a:p>
          <a:p>
            <a:pPr lvl="2"/>
            <a:r>
              <a:rPr lang="en-US" dirty="0"/>
              <a:t>Specifically target data in all three states, providing comprehensive protection</a:t>
            </a:r>
          </a:p>
          <a:p>
            <a:pPr lvl="2"/>
            <a:r>
              <a:rPr lang="en-US" dirty="0"/>
              <a:t>Slight misconfiguration can undermine even the most advanced cloud security technologies</a:t>
            </a:r>
          </a:p>
          <a:p>
            <a:pPr lvl="1"/>
            <a:r>
              <a:rPr lang="en-US" dirty="0"/>
              <a:t>Encryption</a:t>
            </a:r>
          </a:p>
          <a:p>
            <a:pPr lvl="2"/>
            <a:r>
              <a:rPr lang="en-US" dirty="0"/>
              <a:t>Uses an algorithm to scramble data</a:t>
            </a:r>
          </a:p>
          <a:p>
            <a:pPr lvl="2"/>
            <a:r>
              <a:rPr lang="en-US" dirty="0"/>
              <a:t>Encrypted data can only be read by reversing the algorithm</a:t>
            </a:r>
          </a:p>
          <a:p>
            <a:pPr lvl="2"/>
            <a:r>
              <a:rPr lang="en-US" dirty="0"/>
              <a:t>Encrypted data is protected so damage from breach is minimized</a:t>
            </a:r>
          </a:p>
          <a:p>
            <a:pPr lvl="2"/>
            <a:r>
              <a:rPr lang="en-US" dirty="0"/>
              <a:t>Plaintext refers to unencrypted data; read without special decoding</a:t>
            </a:r>
          </a:p>
          <a:p>
            <a:pPr lvl="1"/>
            <a:endParaRPr lang="en-US" dirty="0"/>
          </a:p>
        </p:txBody>
      </p:sp>
    </p:spTree>
    <p:extLst>
      <p:ext uri="{BB962C8B-B14F-4D97-AF65-F5344CB8AC3E}">
        <p14:creationId xmlns:p14="http://schemas.microsoft.com/office/powerpoint/2010/main" val="1843695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Configurations (1 of 13)</a:t>
            </a:r>
          </a:p>
        </p:txBody>
      </p:sp>
      <p:sp>
        <p:nvSpPr>
          <p:cNvPr id="5" name="Text Placeholder 4"/>
          <p:cNvSpPr>
            <a:spLocks noGrp="1"/>
          </p:cNvSpPr>
          <p:nvPr>
            <p:ph type="body" sz="quarter" idx="17"/>
          </p:nvPr>
        </p:nvSpPr>
        <p:spPr/>
        <p:txBody>
          <a:bodyPr>
            <a:normAutofit/>
          </a:bodyPr>
          <a:lstStyle/>
          <a:p>
            <a:r>
              <a:rPr lang="en-US" dirty="0"/>
              <a:t>Threats to cloud security</a:t>
            </a:r>
          </a:p>
          <a:p>
            <a:pPr lvl="1"/>
            <a:r>
              <a:rPr lang="en-US" dirty="0"/>
              <a:t>Security concerns cause cloud migration hesitation </a:t>
            </a:r>
          </a:p>
          <a:p>
            <a:pPr lvl="2"/>
            <a:r>
              <a:rPr lang="en-US" dirty="0"/>
              <a:t>Cloud consumers face familiar and new threats</a:t>
            </a:r>
          </a:p>
          <a:p>
            <a:pPr lvl="2"/>
            <a:r>
              <a:rPr lang="en-US" dirty="0"/>
              <a:t>New technologies support cloud security</a:t>
            </a:r>
          </a:p>
          <a:p>
            <a:pPr lvl="2"/>
            <a:r>
              <a:rPr lang="en-US" dirty="0"/>
              <a:t>Must understand threats and tools used to protect cloud resources</a:t>
            </a:r>
          </a:p>
          <a:p>
            <a:pPr lvl="2"/>
            <a:r>
              <a:rPr lang="en-US" dirty="0"/>
              <a:t>Common internal and external threats to cloud security exist</a:t>
            </a:r>
          </a:p>
          <a:p>
            <a:pPr lvl="1"/>
            <a:r>
              <a:rPr lang="en-US" dirty="0"/>
              <a:t>Data breaches</a:t>
            </a:r>
          </a:p>
          <a:p>
            <a:pPr lvl="2"/>
            <a:r>
              <a:rPr lang="en-US" dirty="0"/>
              <a:t>Cloud data, no matter where stored, are inherently at risk</a:t>
            </a:r>
          </a:p>
          <a:p>
            <a:pPr lvl="2"/>
            <a:r>
              <a:rPr lang="en-US" dirty="0"/>
              <a:t>Risks due to shared hardware resources</a:t>
            </a:r>
          </a:p>
          <a:p>
            <a:pPr lvl="2"/>
            <a:r>
              <a:rPr lang="en-US" dirty="0"/>
              <a:t>Vulnerabilities due to CSP personnel or third-party providers</a:t>
            </a:r>
          </a:p>
        </p:txBody>
      </p:sp>
    </p:spTree>
    <p:extLst>
      <p:ext uri="{BB962C8B-B14F-4D97-AF65-F5344CB8AC3E}">
        <p14:creationId xmlns:p14="http://schemas.microsoft.com/office/powerpoint/2010/main" val="26245650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Security (3 of 13)</a:t>
            </a:r>
          </a:p>
        </p:txBody>
      </p:sp>
      <p:pic>
        <p:nvPicPr>
          <p:cNvPr id="5" name="Picture Placeholder 4" descr="Image illustrates how a plaintext phrase is easily read. However, when the same phrase is encrypted using a secure encryption algorithm like AES, the output looks like gibberish and is protected from a potential security breach."/>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2784348" y="1557756"/>
            <a:ext cx="6623304" cy="3770376"/>
          </a:xfrm>
        </p:spPr>
      </p:pic>
      <p:sp>
        <p:nvSpPr>
          <p:cNvPr id="4" name="Text Placeholder 3" descr="AES encryption is considered secure.&#10;" title="Figure 6-13 "/>
          <p:cNvSpPr>
            <a:spLocks noGrp="1"/>
          </p:cNvSpPr>
          <p:nvPr>
            <p:ph type="body" sz="quarter" idx="11"/>
          </p:nvPr>
        </p:nvSpPr>
        <p:spPr>
          <a:xfrm>
            <a:off x="2784348" y="5555653"/>
            <a:ext cx="6623304" cy="586010"/>
          </a:xfrm>
        </p:spPr>
        <p:txBody>
          <a:bodyPr/>
          <a:lstStyle/>
          <a:p>
            <a:r>
              <a:rPr lang="en-US" dirty="0"/>
              <a:t>Figure 6-13 AES encryption is considered secure.</a:t>
            </a:r>
          </a:p>
        </p:txBody>
      </p:sp>
    </p:spTree>
    <p:extLst>
      <p:ext uri="{BB962C8B-B14F-4D97-AF65-F5344CB8AC3E}">
        <p14:creationId xmlns:p14="http://schemas.microsoft.com/office/powerpoint/2010/main" val="25820395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Security (4 of 13)</a:t>
            </a:r>
          </a:p>
        </p:txBody>
      </p:sp>
      <p:sp>
        <p:nvSpPr>
          <p:cNvPr id="5" name="Text Placeholder 4"/>
          <p:cNvSpPr>
            <a:spLocks noGrp="1"/>
          </p:cNvSpPr>
          <p:nvPr>
            <p:ph type="body" sz="quarter" idx="17"/>
          </p:nvPr>
        </p:nvSpPr>
        <p:spPr/>
        <p:txBody>
          <a:bodyPr/>
          <a:lstStyle/>
          <a:p>
            <a:r>
              <a:rPr lang="en-US" dirty="0"/>
              <a:t>Securing data (cont’d)</a:t>
            </a:r>
          </a:p>
          <a:p>
            <a:pPr lvl="1"/>
            <a:r>
              <a:rPr lang="en-US" dirty="0"/>
              <a:t>Who can encrypt data stored in the cloud?</a:t>
            </a:r>
          </a:p>
          <a:p>
            <a:pPr lvl="2"/>
            <a:r>
              <a:rPr lang="en-US" dirty="0"/>
              <a:t>Company who owns the data, before data leave the company’s network</a:t>
            </a:r>
          </a:p>
          <a:p>
            <a:pPr lvl="2"/>
            <a:r>
              <a:rPr lang="en-US" dirty="0"/>
              <a:t>CSP where the data stored</a:t>
            </a:r>
          </a:p>
          <a:p>
            <a:pPr lvl="2"/>
            <a:r>
              <a:rPr lang="en-US" dirty="0"/>
              <a:t>Third-party encryption service</a:t>
            </a:r>
          </a:p>
          <a:p>
            <a:pPr lvl="1"/>
            <a:r>
              <a:rPr lang="en-US" dirty="0"/>
              <a:t>Encryption concerns specific to a cloud environment include:</a:t>
            </a:r>
          </a:p>
          <a:p>
            <a:pPr lvl="2"/>
            <a:r>
              <a:rPr lang="en-US" dirty="0"/>
              <a:t>Learning about CSP encryption capabilities, policies, and techniques</a:t>
            </a:r>
          </a:p>
          <a:p>
            <a:pPr lvl="2"/>
            <a:r>
              <a:rPr lang="en-US" dirty="0"/>
              <a:t>Determining where encryption keys are stored</a:t>
            </a:r>
          </a:p>
          <a:p>
            <a:pPr lvl="2"/>
            <a:r>
              <a:rPr lang="en-US" dirty="0"/>
              <a:t>Considering costs involved with each available option</a:t>
            </a:r>
          </a:p>
        </p:txBody>
      </p:sp>
    </p:spTree>
    <p:extLst>
      <p:ext uri="{BB962C8B-B14F-4D97-AF65-F5344CB8AC3E}">
        <p14:creationId xmlns:p14="http://schemas.microsoft.com/office/powerpoint/2010/main" val="4220916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Security (5 of 13)</a:t>
            </a:r>
          </a:p>
        </p:txBody>
      </p:sp>
      <p:sp>
        <p:nvSpPr>
          <p:cNvPr id="5" name="Text Placeholder 4"/>
          <p:cNvSpPr>
            <a:spLocks noGrp="1"/>
          </p:cNvSpPr>
          <p:nvPr>
            <p:ph type="body" sz="quarter" idx="17"/>
          </p:nvPr>
        </p:nvSpPr>
        <p:spPr/>
        <p:txBody>
          <a:bodyPr/>
          <a:lstStyle/>
          <a:p>
            <a:r>
              <a:rPr lang="en-US" dirty="0"/>
              <a:t>Securing data (cont’d)</a:t>
            </a:r>
          </a:p>
          <a:p>
            <a:pPr lvl="1"/>
            <a:r>
              <a:rPr lang="en-US" dirty="0"/>
              <a:t>CIA (confidentiality, integrity, and availability) security model</a:t>
            </a:r>
          </a:p>
          <a:p>
            <a:pPr lvl="2"/>
            <a:r>
              <a:rPr lang="en-US" dirty="0"/>
              <a:t>Describes primary ways encryption protects data</a:t>
            </a:r>
          </a:p>
          <a:p>
            <a:pPr lvl="2"/>
            <a:r>
              <a:rPr lang="en-US" dirty="0"/>
              <a:t>Confidentiality ensures that data can only be viewed by the intended recipient or at the intended destination</a:t>
            </a:r>
          </a:p>
          <a:p>
            <a:pPr lvl="2"/>
            <a:r>
              <a:rPr lang="en-US" dirty="0"/>
              <a:t>Integrity ensures that data were not modified after the sender transmitted them and before the receiver picked them up</a:t>
            </a:r>
          </a:p>
          <a:p>
            <a:pPr lvl="2"/>
            <a:r>
              <a:rPr lang="en-US" dirty="0"/>
              <a:t>Availability ensures that data are available to and accessible by the intended recipient when needed</a:t>
            </a:r>
          </a:p>
        </p:txBody>
      </p:sp>
    </p:spTree>
    <p:extLst>
      <p:ext uri="{BB962C8B-B14F-4D97-AF65-F5344CB8AC3E}">
        <p14:creationId xmlns:p14="http://schemas.microsoft.com/office/powerpoint/2010/main" val="7648542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Security (6 of 13)</a:t>
            </a:r>
          </a:p>
        </p:txBody>
      </p:sp>
      <p:sp>
        <p:nvSpPr>
          <p:cNvPr id="5" name="Text Placeholder 4"/>
          <p:cNvSpPr>
            <a:spLocks noGrp="1"/>
          </p:cNvSpPr>
          <p:nvPr>
            <p:ph type="body" sz="quarter" idx="17"/>
          </p:nvPr>
        </p:nvSpPr>
        <p:spPr/>
        <p:txBody>
          <a:bodyPr>
            <a:normAutofit lnSpcReduction="10000"/>
          </a:bodyPr>
          <a:lstStyle/>
          <a:p>
            <a:r>
              <a:rPr lang="en-US" dirty="0"/>
              <a:t>Encryption techniques</a:t>
            </a:r>
          </a:p>
          <a:p>
            <a:pPr lvl="1"/>
            <a:r>
              <a:rPr lang="en-US" dirty="0"/>
              <a:t>Cipher</a:t>
            </a:r>
          </a:p>
          <a:p>
            <a:pPr lvl="2"/>
            <a:r>
              <a:rPr lang="en-US" dirty="0"/>
              <a:t>Mathematical code used by encryption protocols</a:t>
            </a:r>
          </a:p>
          <a:p>
            <a:pPr lvl="2"/>
            <a:r>
              <a:rPr lang="en-US" dirty="0"/>
              <a:t>Scrambles data so it can only be read by reversing the cipher</a:t>
            </a:r>
          </a:p>
          <a:p>
            <a:pPr lvl="2"/>
            <a:r>
              <a:rPr lang="en-US" dirty="0"/>
              <a:t>Reversing the cipher: known as deciphering or decrypting the data</a:t>
            </a:r>
          </a:p>
          <a:p>
            <a:pPr lvl="1"/>
            <a:r>
              <a:rPr lang="en-US" dirty="0"/>
              <a:t>Common protocols used to support encryption</a:t>
            </a:r>
          </a:p>
          <a:p>
            <a:pPr lvl="2"/>
            <a:r>
              <a:rPr lang="en-US" dirty="0"/>
              <a:t>DES (Data Encryption Standard): retired</a:t>
            </a:r>
          </a:p>
          <a:p>
            <a:pPr lvl="2"/>
            <a:r>
              <a:rPr lang="en-US" dirty="0"/>
              <a:t>3DES (pronounced Triple DES): newer than DES and retired</a:t>
            </a:r>
          </a:p>
          <a:p>
            <a:pPr lvl="2"/>
            <a:r>
              <a:rPr lang="en-US" dirty="0"/>
              <a:t>RC5 (Rivest Cipher 5) or RC6: more current ciphers</a:t>
            </a:r>
          </a:p>
          <a:p>
            <a:pPr lvl="2"/>
            <a:r>
              <a:rPr lang="en-US" dirty="0"/>
              <a:t>SHA-2 (Secure Hash Algorithm, version 2) or SHA-3: hashing functions</a:t>
            </a:r>
          </a:p>
          <a:p>
            <a:pPr lvl="2"/>
            <a:r>
              <a:rPr lang="en-US" dirty="0"/>
              <a:t>AES (Advanced Encryption Standard): popular encryption standard</a:t>
            </a:r>
          </a:p>
        </p:txBody>
      </p:sp>
    </p:spTree>
    <p:extLst>
      <p:ext uri="{BB962C8B-B14F-4D97-AF65-F5344CB8AC3E}">
        <p14:creationId xmlns:p14="http://schemas.microsoft.com/office/powerpoint/2010/main" val="15862321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Security (7 of 13)</a:t>
            </a:r>
          </a:p>
        </p:txBody>
      </p:sp>
      <p:sp>
        <p:nvSpPr>
          <p:cNvPr id="5" name="Text Placeholder 4"/>
          <p:cNvSpPr>
            <a:spLocks noGrp="1"/>
          </p:cNvSpPr>
          <p:nvPr>
            <p:ph type="body" sz="quarter" idx="17"/>
          </p:nvPr>
        </p:nvSpPr>
        <p:spPr/>
        <p:txBody>
          <a:bodyPr>
            <a:normAutofit lnSpcReduction="10000"/>
          </a:bodyPr>
          <a:lstStyle/>
          <a:p>
            <a:r>
              <a:rPr lang="en-US" dirty="0"/>
              <a:t>Encryption techniques (cont’d)</a:t>
            </a:r>
          </a:p>
          <a:p>
            <a:pPr lvl="1"/>
            <a:r>
              <a:rPr lang="en-US" dirty="0"/>
              <a:t>Most secure forms of encryption encode the original data’s bits using a long and complex key</a:t>
            </a:r>
          </a:p>
          <a:p>
            <a:pPr lvl="2"/>
            <a:r>
              <a:rPr lang="en-US" dirty="0"/>
              <a:t>Key refers to a series of characters combined with a block of data during data’s encryption process</a:t>
            </a:r>
          </a:p>
          <a:p>
            <a:pPr lvl="2"/>
            <a:r>
              <a:rPr lang="en-US" dirty="0"/>
              <a:t>Key used to scramble data and generate a unique and consistently sized data block called ciphertext</a:t>
            </a:r>
          </a:p>
          <a:p>
            <a:pPr lvl="2"/>
            <a:r>
              <a:rPr lang="en-US" dirty="0"/>
              <a:t>Key created and used according to a specific set of rules or algorithms</a:t>
            </a:r>
          </a:p>
          <a:p>
            <a:pPr lvl="1"/>
            <a:r>
              <a:rPr lang="en-US" dirty="0"/>
              <a:t>Common use of keys</a:t>
            </a:r>
          </a:p>
          <a:p>
            <a:pPr lvl="2"/>
            <a:r>
              <a:rPr lang="en-US" dirty="0"/>
              <a:t>WPA2-Personal Wi-Fi security relies on a pre-shared key (PSK)</a:t>
            </a:r>
          </a:p>
          <a:p>
            <a:pPr lvl="2"/>
            <a:r>
              <a:rPr lang="en-US" dirty="0"/>
              <a:t>Complex and randomized keys generated by techniques such as ECC (elliptic curve cryptography)</a:t>
            </a:r>
          </a:p>
        </p:txBody>
      </p:sp>
    </p:spTree>
    <p:extLst>
      <p:ext uri="{BB962C8B-B14F-4D97-AF65-F5344CB8AC3E}">
        <p14:creationId xmlns:p14="http://schemas.microsoft.com/office/powerpoint/2010/main" val="4929260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Security (8 of 13)</a:t>
            </a:r>
          </a:p>
        </p:txBody>
      </p:sp>
      <p:sp>
        <p:nvSpPr>
          <p:cNvPr id="5" name="Text Placeholder 4"/>
          <p:cNvSpPr>
            <a:spLocks noGrp="1"/>
          </p:cNvSpPr>
          <p:nvPr>
            <p:ph type="body" sz="quarter" idx="17"/>
          </p:nvPr>
        </p:nvSpPr>
        <p:spPr/>
        <p:txBody>
          <a:bodyPr/>
          <a:lstStyle/>
          <a:p>
            <a:r>
              <a:rPr lang="en-US" dirty="0"/>
              <a:t>Encryption techniques (cont’d)</a:t>
            </a:r>
          </a:p>
          <a:p>
            <a:pPr lvl="1"/>
            <a:r>
              <a:rPr lang="en-US" dirty="0"/>
              <a:t>Private key encryption</a:t>
            </a:r>
          </a:p>
          <a:p>
            <a:pPr lvl="2"/>
            <a:r>
              <a:rPr lang="en-US" dirty="0"/>
              <a:t>Data encrypted using single key only the sender and receiver know</a:t>
            </a:r>
          </a:p>
          <a:p>
            <a:pPr lvl="2"/>
            <a:r>
              <a:rPr lang="en-US" dirty="0"/>
              <a:t>Same key used during both the encryption and decryption processes</a:t>
            </a:r>
          </a:p>
          <a:p>
            <a:pPr lvl="2"/>
            <a:r>
              <a:rPr lang="en-US" dirty="0"/>
              <a:t>Known as symmetric key encryption</a:t>
            </a:r>
          </a:p>
          <a:p>
            <a:pPr lvl="2"/>
            <a:r>
              <a:rPr lang="en-US" dirty="0"/>
              <a:t>Potential problem: sharing key with the recipient without compromise</a:t>
            </a:r>
          </a:p>
          <a:p>
            <a:pPr lvl="1"/>
            <a:r>
              <a:rPr lang="en-US" dirty="0"/>
              <a:t>Public key encryption</a:t>
            </a:r>
          </a:p>
          <a:p>
            <a:pPr lvl="2"/>
            <a:r>
              <a:rPr lang="en-US" dirty="0"/>
              <a:t>Provides integrity or confidentiality</a:t>
            </a:r>
          </a:p>
          <a:p>
            <a:pPr lvl="2"/>
            <a:r>
              <a:rPr lang="en-US" dirty="0"/>
              <a:t>Known as asymmetric key encryption</a:t>
            </a:r>
          </a:p>
          <a:p>
            <a:pPr lvl="2"/>
            <a:r>
              <a:rPr lang="en-US" dirty="0"/>
              <a:t>Uses a key pair: combination of a public key and a private key</a:t>
            </a:r>
          </a:p>
          <a:p>
            <a:pPr lvl="2"/>
            <a:endParaRPr lang="en-US" dirty="0"/>
          </a:p>
        </p:txBody>
      </p:sp>
    </p:spTree>
    <p:extLst>
      <p:ext uri="{BB962C8B-B14F-4D97-AF65-F5344CB8AC3E}">
        <p14:creationId xmlns:p14="http://schemas.microsoft.com/office/powerpoint/2010/main" val="23437514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Security (9 of 13)</a:t>
            </a:r>
          </a:p>
        </p:txBody>
      </p:sp>
      <p:sp>
        <p:nvSpPr>
          <p:cNvPr id="5" name="Text Placeholder 4"/>
          <p:cNvSpPr>
            <a:spLocks noGrp="1"/>
          </p:cNvSpPr>
          <p:nvPr>
            <p:ph type="body" sz="quarter" idx="17"/>
          </p:nvPr>
        </p:nvSpPr>
        <p:spPr/>
        <p:txBody>
          <a:bodyPr>
            <a:normAutofit/>
          </a:bodyPr>
          <a:lstStyle/>
          <a:p>
            <a:r>
              <a:rPr lang="en-US" dirty="0"/>
              <a:t>Encryption techniques (cont’d)</a:t>
            </a:r>
          </a:p>
          <a:p>
            <a:pPr lvl="1"/>
            <a:r>
              <a:rPr lang="en-US" dirty="0"/>
              <a:t>Public key encryption with data integrity</a:t>
            </a:r>
          </a:p>
          <a:p>
            <a:pPr lvl="2"/>
            <a:r>
              <a:rPr lang="en-US" dirty="0"/>
              <a:t>Data encrypted with a private key known only to the user</a:t>
            </a:r>
          </a:p>
          <a:p>
            <a:pPr lvl="2"/>
            <a:r>
              <a:rPr lang="en-US" dirty="0"/>
              <a:t>Data decrypted with mathematically related public key available to the public through a third-party source</a:t>
            </a:r>
          </a:p>
          <a:p>
            <a:pPr lvl="2"/>
            <a:r>
              <a:rPr lang="en-US" dirty="0"/>
              <a:t>Sender’s public key will work only if data have not been tampered with</a:t>
            </a:r>
          </a:p>
          <a:p>
            <a:pPr lvl="1"/>
            <a:r>
              <a:rPr lang="en-US" dirty="0"/>
              <a:t>Public key encryption with confidentiality</a:t>
            </a:r>
          </a:p>
          <a:p>
            <a:pPr lvl="2"/>
            <a:r>
              <a:rPr lang="en-US" dirty="0"/>
              <a:t>Data encrypted with the public key</a:t>
            </a:r>
          </a:p>
          <a:p>
            <a:pPr lvl="2"/>
            <a:r>
              <a:rPr lang="en-US" dirty="0"/>
              <a:t>Data decrypted with the matching private key</a:t>
            </a:r>
          </a:p>
          <a:p>
            <a:pPr lvl="2"/>
            <a:r>
              <a:rPr lang="en-US" dirty="0"/>
              <a:t>Only the intended recipient can decrypt data</a:t>
            </a:r>
          </a:p>
        </p:txBody>
      </p:sp>
    </p:spTree>
    <p:extLst>
      <p:ext uri="{BB962C8B-B14F-4D97-AF65-F5344CB8AC3E}">
        <p14:creationId xmlns:p14="http://schemas.microsoft.com/office/powerpoint/2010/main" val="40588980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Security (10 of 13)</a:t>
            </a:r>
          </a:p>
        </p:txBody>
      </p:sp>
      <p:sp>
        <p:nvSpPr>
          <p:cNvPr id="5" name="Text Placeholder 4"/>
          <p:cNvSpPr>
            <a:spLocks noGrp="1"/>
          </p:cNvSpPr>
          <p:nvPr>
            <p:ph type="body" sz="quarter" idx="17"/>
          </p:nvPr>
        </p:nvSpPr>
        <p:spPr/>
        <p:txBody>
          <a:bodyPr/>
          <a:lstStyle/>
          <a:p>
            <a:r>
              <a:rPr lang="en-US" dirty="0"/>
              <a:t>Encryption techniques (cont’d)</a:t>
            </a:r>
          </a:p>
          <a:p>
            <a:pPr lvl="1"/>
            <a:r>
              <a:rPr lang="en-US" dirty="0"/>
              <a:t>On-prem KMS (key management system)</a:t>
            </a:r>
          </a:p>
          <a:p>
            <a:pPr lvl="2"/>
            <a:r>
              <a:rPr lang="en-US" dirty="0"/>
              <a:t>Key Orchestration KMS by Fornetix</a:t>
            </a:r>
          </a:p>
          <a:p>
            <a:pPr lvl="2"/>
            <a:r>
              <a:rPr lang="en-US" dirty="0"/>
              <a:t>qCrypt™ by Quintessence Labs </a:t>
            </a:r>
          </a:p>
          <a:p>
            <a:pPr lvl="1"/>
            <a:r>
              <a:rPr lang="en-US" dirty="0"/>
              <a:t>Cloud provider KMS (key management services) </a:t>
            </a:r>
          </a:p>
          <a:p>
            <a:pPr lvl="2"/>
            <a:r>
              <a:rPr lang="en-US" dirty="0"/>
              <a:t>AWS’s KMS</a:t>
            </a:r>
          </a:p>
          <a:p>
            <a:pPr lvl="2"/>
            <a:r>
              <a:rPr lang="en-US" dirty="0"/>
              <a:t>Azure’s Key Vault</a:t>
            </a:r>
          </a:p>
          <a:p>
            <a:pPr lvl="2"/>
            <a:r>
              <a:rPr lang="en-US" dirty="0"/>
              <a:t>GCP’s Cloud KMS</a:t>
            </a:r>
          </a:p>
        </p:txBody>
      </p:sp>
    </p:spTree>
    <p:extLst>
      <p:ext uri="{BB962C8B-B14F-4D97-AF65-F5344CB8AC3E}">
        <p14:creationId xmlns:p14="http://schemas.microsoft.com/office/powerpoint/2010/main" val="39922560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Security (11 of 13)</a:t>
            </a:r>
          </a:p>
        </p:txBody>
      </p:sp>
      <p:sp>
        <p:nvSpPr>
          <p:cNvPr id="5" name="Text Placeholder 4"/>
          <p:cNvSpPr>
            <a:spLocks noGrp="1"/>
          </p:cNvSpPr>
          <p:nvPr>
            <p:ph type="body" sz="quarter" idx="17"/>
          </p:nvPr>
        </p:nvSpPr>
        <p:spPr/>
        <p:txBody>
          <a:bodyPr/>
          <a:lstStyle/>
          <a:p>
            <a:r>
              <a:rPr lang="en-US" dirty="0"/>
              <a:t>SSL and TLS</a:t>
            </a:r>
          </a:p>
          <a:p>
            <a:pPr lvl="1"/>
            <a:r>
              <a:rPr lang="en-US" dirty="0"/>
              <a:t>Public key encryption protocols</a:t>
            </a:r>
          </a:p>
          <a:p>
            <a:pPr lvl="2"/>
            <a:r>
              <a:rPr lang="en-US" dirty="0"/>
              <a:t>Commonly used to encrypt communications across the Internet</a:t>
            </a:r>
          </a:p>
          <a:p>
            <a:pPr lvl="1"/>
            <a:r>
              <a:rPr lang="en-US" dirty="0"/>
              <a:t>SSL (Secure Sockets Layer)</a:t>
            </a:r>
          </a:p>
          <a:p>
            <a:pPr lvl="2"/>
            <a:r>
              <a:rPr lang="en-US" dirty="0"/>
              <a:t>Method of encrypting TCP/IP transmissions</a:t>
            </a:r>
          </a:p>
          <a:p>
            <a:pPr lvl="1"/>
            <a:r>
              <a:rPr lang="en-US" dirty="0"/>
              <a:t>TLS (Transport Layer Security)</a:t>
            </a:r>
          </a:p>
          <a:p>
            <a:pPr lvl="2"/>
            <a:r>
              <a:rPr lang="en-US" dirty="0"/>
              <a:t>SSL version standardized by IETF (Internet Engineering Task Force)</a:t>
            </a:r>
          </a:p>
          <a:p>
            <a:pPr lvl="2"/>
            <a:r>
              <a:rPr lang="en-US" dirty="0"/>
              <a:t>Very similar to the most recent version of SSL</a:t>
            </a:r>
          </a:p>
          <a:p>
            <a:pPr lvl="2"/>
            <a:r>
              <a:rPr lang="en-US" dirty="0"/>
              <a:t>Uses slightly different encryption algorithms from SSL</a:t>
            </a:r>
          </a:p>
        </p:txBody>
      </p:sp>
    </p:spTree>
    <p:extLst>
      <p:ext uri="{BB962C8B-B14F-4D97-AF65-F5344CB8AC3E}">
        <p14:creationId xmlns:p14="http://schemas.microsoft.com/office/powerpoint/2010/main" val="30934911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Security (12 of 13)</a:t>
            </a:r>
          </a:p>
        </p:txBody>
      </p:sp>
      <p:sp>
        <p:nvSpPr>
          <p:cNvPr id="5" name="Text Placeholder 4"/>
          <p:cNvSpPr>
            <a:spLocks noGrp="1"/>
          </p:cNvSpPr>
          <p:nvPr>
            <p:ph type="body" sz="quarter" idx="17"/>
          </p:nvPr>
        </p:nvSpPr>
        <p:spPr/>
        <p:txBody>
          <a:bodyPr>
            <a:normAutofit lnSpcReduction="10000"/>
          </a:bodyPr>
          <a:lstStyle/>
          <a:p>
            <a:r>
              <a:rPr lang="en-US" dirty="0"/>
              <a:t>SSL and TLS (cont’d)</a:t>
            </a:r>
          </a:p>
          <a:p>
            <a:pPr lvl="1"/>
            <a:r>
              <a:rPr lang="en-US" dirty="0"/>
              <a:t>All browsers today support SSL/TLS</a:t>
            </a:r>
          </a:p>
          <a:p>
            <a:pPr lvl="2"/>
            <a:r>
              <a:rPr lang="en-US" dirty="0"/>
              <a:t>Differentiates HTTP and HTTPS or FTP and FTPS</a:t>
            </a:r>
          </a:p>
          <a:p>
            <a:pPr lvl="2"/>
            <a:r>
              <a:rPr lang="en-US" dirty="0"/>
              <a:t>SFTP (Secure FTP) relies on SSH, not SSL/TLS</a:t>
            </a:r>
          </a:p>
          <a:p>
            <a:pPr lvl="1"/>
            <a:r>
              <a:rPr lang="en-US" dirty="0"/>
              <a:t>TLS operates in the Transport layer</a:t>
            </a:r>
          </a:p>
          <a:p>
            <a:pPr lvl="2"/>
            <a:r>
              <a:rPr lang="en-US" dirty="0"/>
              <a:t>Uses slightly different encryption algorithms from SSL</a:t>
            </a:r>
          </a:p>
          <a:p>
            <a:pPr lvl="2"/>
            <a:r>
              <a:rPr lang="en-US" dirty="0"/>
              <a:t>Essentially an updated version of SSL</a:t>
            </a:r>
          </a:p>
          <a:p>
            <a:pPr lvl="1"/>
            <a:r>
              <a:rPr lang="en-US" dirty="0"/>
              <a:t>SSL operates in the Application layer</a:t>
            </a:r>
          </a:p>
          <a:p>
            <a:pPr lvl="2"/>
            <a:r>
              <a:rPr lang="en-US" dirty="0"/>
              <a:t>Originally developed by Netscape </a:t>
            </a:r>
          </a:p>
          <a:p>
            <a:pPr lvl="2"/>
            <a:r>
              <a:rPr lang="en-US" dirty="0"/>
              <a:t>SSL has been deprecated and should be disabled</a:t>
            </a:r>
            <a:br>
              <a:rPr lang="en-US" dirty="0"/>
            </a:br>
            <a:endParaRPr lang="en-US" dirty="0"/>
          </a:p>
        </p:txBody>
      </p:sp>
    </p:spTree>
    <p:extLst>
      <p:ext uri="{BB962C8B-B14F-4D97-AF65-F5344CB8AC3E}">
        <p14:creationId xmlns:p14="http://schemas.microsoft.com/office/powerpoint/2010/main" val="1781721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Configurations (2 of 13)</a:t>
            </a:r>
          </a:p>
        </p:txBody>
      </p:sp>
      <p:sp>
        <p:nvSpPr>
          <p:cNvPr id="5" name="Text Placeholder 4"/>
          <p:cNvSpPr>
            <a:spLocks noGrp="1"/>
          </p:cNvSpPr>
          <p:nvPr>
            <p:ph type="body" sz="quarter" idx="17"/>
          </p:nvPr>
        </p:nvSpPr>
        <p:spPr/>
        <p:txBody>
          <a:bodyPr>
            <a:normAutofit/>
          </a:bodyPr>
          <a:lstStyle/>
          <a:p>
            <a:r>
              <a:rPr lang="en-US" dirty="0"/>
              <a:t>Threats to cloud security (cont’d)</a:t>
            </a:r>
          </a:p>
          <a:p>
            <a:pPr lvl="1"/>
            <a:r>
              <a:rPr lang="en-US" dirty="0"/>
              <a:t>CSP changes or outages</a:t>
            </a:r>
          </a:p>
          <a:p>
            <a:pPr lvl="2"/>
            <a:r>
              <a:rPr lang="en-US" dirty="0"/>
              <a:t>Susceptible to changes and outages experienced by the CSP</a:t>
            </a:r>
          </a:p>
          <a:p>
            <a:pPr lvl="2"/>
            <a:r>
              <a:rPr lang="en-US" dirty="0"/>
              <a:t>SLAs occasionally adapted to keep up with the changes</a:t>
            </a:r>
          </a:p>
          <a:p>
            <a:pPr lvl="1"/>
            <a:r>
              <a:rPr lang="en-US" dirty="0"/>
              <a:t>DoS and DDoS attacks</a:t>
            </a:r>
          </a:p>
          <a:p>
            <a:pPr lvl="2"/>
            <a:r>
              <a:rPr lang="en-US" dirty="0"/>
              <a:t>DoS attack affects availability or performance of services or data</a:t>
            </a:r>
          </a:p>
          <a:p>
            <a:pPr lvl="2"/>
            <a:r>
              <a:rPr lang="en-US" dirty="0"/>
              <a:t>DDoS attack continues until the server is no longer able to respond</a:t>
            </a:r>
          </a:p>
          <a:p>
            <a:pPr lvl="1"/>
            <a:r>
              <a:rPr lang="en-US" dirty="0"/>
              <a:t>Account hijacking</a:t>
            </a:r>
          </a:p>
          <a:p>
            <a:pPr lvl="2"/>
            <a:r>
              <a:rPr lang="en-US" dirty="0"/>
              <a:t>Allows hacker greater leverage for eavesdropping, manipulating data, redirecting customer traffic, reconfiguring cloud resources</a:t>
            </a:r>
          </a:p>
        </p:txBody>
      </p:sp>
    </p:spTree>
    <p:extLst>
      <p:ext uri="{BB962C8B-B14F-4D97-AF65-F5344CB8AC3E}">
        <p14:creationId xmlns:p14="http://schemas.microsoft.com/office/powerpoint/2010/main" val="6493287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Data Security (13 of 13)</a:t>
            </a:r>
          </a:p>
        </p:txBody>
      </p:sp>
      <p:pic>
        <p:nvPicPr>
          <p:cNvPr id="8" name="Picture Placeholder 7" descr="Image illustrates the Internet Explorer browser Advanced Settings page where SSL can be disabled by unchecking it’s boxes to deselect it and TLS can be selected by checking it’s boxes as TLS is a more secure encryption option for Internet communications."/>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3241964" y="1275314"/>
            <a:ext cx="3623730" cy="4603506"/>
          </a:xfrm>
        </p:spPr>
      </p:pic>
      <p:sp>
        <p:nvSpPr>
          <p:cNvPr id="4" name="Text Placeholder 3" descr="TLS is a more secure option for encryption.&#10;" title="Figure 6-14"/>
          <p:cNvSpPr>
            <a:spLocks noGrp="1"/>
          </p:cNvSpPr>
          <p:nvPr>
            <p:ph type="body" sz="quarter" idx="11"/>
          </p:nvPr>
        </p:nvSpPr>
        <p:spPr>
          <a:xfrm>
            <a:off x="7478972" y="4070657"/>
            <a:ext cx="3306792" cy="1808163"/>
          </a:xfrm>
        </p:spPr>
        <p:txBody>
          <a:bodyPr/>
          <a:lstStyle/>
          <a:p>
            <a:r>
              <a:rPr lang="en-US" dirty="0"/>
              <a:t>Figure 6-14 TLS is a more secure option for encryption.</a:t>
            </a:r>
          </a:p>
        </p:txBody>
      </p:sp>
    </p:spTree>
    <p:extLst>
      <p:ext uri="{BB962C8B-B14F-4D97-AF65-F5344CB8AC3E}">
        <p14:creationId xmlns:p14="http://schemas.microsoft.com/office/powerpoint/2010/main" val="36318900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Troubleshooting Cloud Security (1 of 2)</a:t>
            </a:r>
          </a:p>
        </p:txBody>
      </p:sp>
      <p:sp>
        <p:nvSpPr>
          <p:cNvPr id="5" name="Text Placeholder 4"/>
          <p:cNvSpPr>
            <a:spLocks noGrp="1"/>
          </p:cNvSpPr>
          <p:nvPr>
            <p:ph type="body" sz="quarter" idx="17"/>
          </p:nvPr>
        </p:nvSpPr>
        <p:spPr/>
        <p:txBody>
          <a:bodyPr>
            <a:normAutofit lnSpcReduction="10000"/>
          </a:bodyPr>
          <a:lstStyle/>
          <a:p>
            <a:r>
              <a:rPr lang="en-US" dirty="0"/>
              <a:t>Common cloud security issues</a:t>
            </a:r>
          </a:p>
          <a:p>
            <a:pPr lvl="1"/>
            <a:r>
              <a:rPr lang="en-US" dirty="0"/>
              <a:t>Unencrypted data and unencrypted communications</a:t>
            </a:r>
          </a:p>
          <a:p>
            <a:pPr lvl="2"/>
            <a:r>
              <a:rPr lang="en-US" dirty="0"/>
              <a:t>Ensure sensitive data (at rest, in motion, in use) are securely encrypted</a:t>
            </a:r>
          </a:p>
          <a:p>
            <a:pPr lvl="2"/>
            <a:r>
              <a:rPr lang="en-US" dirty="0"/>
              <a:t>Use reliable encryption protocols</a:t>
            </a:r>
          </a:p>
          <a:p>
            <a:pPr lvl="1"/>
            <a:r>
              <a:rPr lang="en-US" dirty="0"/>
              <a:t>Weak or obsolete security technologies</a:t>
            </a:r>
          </a:p>
          <a:p>
            <a:pPr lvl="2"/>
            <a:r>
              <a:rPr lang="en-US" dirty="0"/>
              <a:t>IT professionals must keep up-to-date on latest security developments</a:t>
            </a:r>
          </a:p>
          <a:p>
            <a:pPr lvl="1"/>
            <a:r>
              <a:rPr lang="en-US" dirty="0"/>
              <a:t>Incorrect hardening settings</a:t>
            </a:r>
          </a:p>
          <a:p>
            <a:pPr lvl="2"/>
            <a:r>
              <a:rPr lang="en-US" dirty="0"/>
              <a:t>Have pretty good default system hardening settings at instance level</a:t>
            </a:r>
          </a:p>
          <a:p>
            <a:pPr lvl="2"/>
            <a:r>
              <a:rPr lang="en-US" dirty="0"/>
              <a:t>Watch for console warnings indicating need to tighten security settings</a:t>
            </a:r>
          </a:p>
          <a:p>
            <a:pPr lvl="2"/>
            <a:r>
              <a:rPr lang="en-US" dirty="0"/>
              <a:t>Close up blind spots or backdoors</a:t>
            </a:r>
          </a:p>
        </p:txBody>
      </p:sp>
    </p:spTree>
    <p:extLst>
      <p:ext uri="{BB962C8B-B14F-4D97-AF65-F5344CB8AC3E}">
        <p14:creationId xmlns:p14="http://schemas.microsoft.com/office/powerpoint/2010/main" val="16786218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Troubleshooting Cloud Security (2 of 2)</a:t>
            </a:r>
          </a:p>
        </p:txBody>
      </p:sp>
      <p:sp>
        <p:nvSpPr>
          <p:cNvPr id="5" name="Text Placeholder 4"/>
          <p:cNvSpPr>
            <a:spLocks noGrp="1"/>
          </p:cNvSpPr>
          <p:nvPr>
            <p:ph type="body" sz="quarter" idx="17"/>
          </p:nvPr>
        </p:nvSpPr>
        <p:spPr/>
        <p:txBody>
          <a:bodyPr>
            <a:normAutofit lnSpcReduction="10000"/>
          </a:bodyPr>
          <a:lstStyle/>
          <a:p>
            <a:r>
              <a:rPr lang="en-US" dirty="0"/>
              <a:t>Common cloud security issues (cont’d)</a:t>
            </a:r>
          </a:p>
          <a:p>
            <a:pPr lvl="1"/>
            <a:r>
              <a:rPr lang="en-US" dirty="0"/>
              <a:t>Security device failure</a:t>
            </a:r>
          </a:p>
          <a:p>
            <a:pPr lvl="2"/>
            <a:r>
              <a:rPr lang="en-US" dirty="0"/>
              <a:t>Utilize failovers and redundant systems to minimize impact</a:t>
            </a:r>
          </a:p>
          <a:p>
            <a:pPr lvl="1"/>
            <a:r>
              <a:rPr lang="en-US" dirty="0"/>
              <a:t>Encryption issues</a:t>
            </a:r>
          </a:p>
          <a:p>
            <a:pPr lvl="2"/>
            <a:r>
              <a:rPr lang="en-US" dirty="0"/>
              <a:t>Use good key management: rotating, protecting, and isolating keys</a:t>
            </a:r>
          </a:p>
          <a:p>
            <a:pPr lvl="2"/>
            <a:r>
              <a:rPr lang="en-US" dirty="0"/>
              <a:t>Store current backups securely in another location</a:t>
            </a:r>
          </a:p>
          <a:p>
            <a:pPr lvl="1"/>
            <a:r>
              <a:rPr lang="en-US" dirty="0"/>
              <a:t>Insufficient security controls and processes</a:t>
            </a:r>
          </a:p>
          <a:p>
            <a:pPr lvl="2"/>
            <a:r>
              <a:rPr lang="en-US" dirty="0"/>
              <a:t>Consider network design carefully and employ logging where needed</a:t>
            </a:r>
          </a:p>
          <a:p>
            <a:pPr lvl="1"/>
            <a:r>
              <a:rPr lang="en-US" dirty="0"/>
              <a:t>Unauthorized physical access</a:t>
            </a:r>
          </a:p>
          <a:p>
            <a:pPr lvl="2"/>
            <a:r>
              <a:rPr lang="en-US" dirty="0"/>
              <a:t>Be aware and vigilant of risks involving an attacker’s physical access to the organization’s trusted endpoint devices</a:t>
            </a:r>
          </a:p>
        </p:txBody>
      </p:sp>
    </p:spTree>
    <p:extLst>
      <p:ext uri="{BB962C8B-B14F-4D97-AF65-F5344CB8AC3E}">
        <p14:creationId xmlns:p14="http://schemas.microsoft.com/office/powerpoint/2010/main" val="4177985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Configurations (3 of 13)</a:t>
            </a:r>
          </a:p>
        </p:txBody>
      </p:sp>
      <p:sp>
        <p:nvSpPr>
          <p:cNvPr id="5" name="Text Placeholder 4"/>
          <p:cNvSpPr>
            <a:spLocks noGrp="1"/>
          </p:cNvSpPr>
          <p:nvPr>
            <p:ph type="body" sz="quarter" idx="17"/>
          </p:nvPr>
        </p:nvSpPr>
        <p:spPr/>
        <p:txBody>
          <a:bodyPr>
            <a:normAutofit lnSpcReduction="10000"/>
          </a:bodyPr>
          <a:lstStyle/>
          <a:p>
            <a:r>
              <a:rPr lang="en-US" dirty="0"/>
              <a:t>Threats to cloud security (cont’d)</a:t>
            </a:r>
          </a:p>
          <a:p>
            <a:pPr lvl="1"/>
            <a:r>
              <a:rPr lang="en-US" dirty="0"/>
              <a:t>Poor account management</a:t>
            </a:r>
          </a:p>
          <a:p>
            <a:pPr lvl="2"/>
            <a:r>
              <a:rPr lang="en-US" dirty="0"/>
              <a:t>Increases likelihood of account compromise</a:t>
            </a:r>
          </a:p>
          <a:p>
            <a:pPr lvl="2"/>
            <a:r>
              <a:rPr lang="en-US" dirty="0"/>
              <a:t>Weak passwords; no multifactor authentication; improper storage of account credentials; sloppy handling of credentials</a:t>
            </a:r>
          </a:p>
          <a:p>
            <a:pPr lvl="1"/>
            <a:r>
              <a:rPr lang="en-US" dirty="0"/>
              <a:t>Data loss with no backups</a:t>
            </a:r>
          </a:p>
          <a:p>
            <a:pPr lvl="2"/>
            <a:r>
              <a:rPr lang="en-US" dirty="0"/>
              <a:t>Easy to overlook the need to back up cloud-hosted data</a:t>
            </a:r>
          </a:p>
          <a:p>
            <a:pPr lvl="2"/>
            <a:r>
              <a:rPr lang="en-US" dirty="0"/>
              <a:t>Problems with backup syncing, cloud services crash, accounts being  compromised, or accounts deleted for inactivity</a:t>
            </a:r>
          </a:p>
          <a:p>
            <a:pPr lvl="1"/>
            <a:r>
              <a:rPr lang="en-US" dirty="0"/>
              <a:t>Insecure interfaces</a:t>
            </a:r>
          </a:p>
          <a:p>
            <a:pPr lvl="2"/>
            <a:r>
              <a:rPr lang="en-US" dirty="0"/>
              <a:t>Prime targets for hackers attempting to gain entry</a:t>
            </a:r>
          </a:p>
        </p:txBody>
      </p:sp>
    </p:spTree>
    <p:extLst>
      <p:ext uri="{BB962C8B-B14F-4D97-AF65-F5344CB8AC3E}">
        <p14:creationId xmlns:p14="http://schemas.microsoft.com/office/powerpoint/2010/main" val="1837195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Configurations (4 of 13)</a:t>
            </a:r>
          </a:p>
        </p:txBody>
      </p:sp>
      <p:sp>
        <p:nvSpPr>
          <p:cNvPr id="5" name="Text Placeholder 4"/>
          <p:cNvSpPr>
            <a:spLocks noGrp="1"/>
          </p:cNvSpPr>
          <p:nvPr>
            <p:ph type="body" sz="quarter" idx="17"/>
          </p:nvPr>
        </p:nvSpPr>
        <p:spPr/>
        <p:txBody>
          <a:bodyPr>
            <a:normAutofit lnSpcReduction="10000"/>
          </a:bodyPr>
          <a:lstStyle/>
          <a:p>
            <a:r>
              <a:rPr lang="en-US" dirty="0"/>
              <a:t>Threats to cloud security (cont’d)</a:t>
            </a:r>
          </a:p>
          <a:p>
            <a:pPr lvl="1"/>
            <a:r>
              <a:rPr lang="en-US" dirty="0"/>
              <a:t>User error</a:t>
            </a:r>
          </a:p>
          <a:p>
            <a:pPr lvl="2"/>
            <a:r>
              <a:rPr lang="en-US" dirty="0"/>
              <a:t>File over-sharing, storing protected information in insecure file storage accounts, poorly designing file names</a:t>
            </a:r>
          </a:p>
          <a:p>
            <a:pPr lvl="1"/>
            <a:r>
              <a:rPr lang="en-US" dirty="0"/>
              <a:t>Insider threats</a:t>
            </a:r>
          </a:p>
          <a:p>
            <a:pPr lvl="2"/>
            <a:r>
              <a:rPr lang="en-US" dirty="0"/>
              <a:t>Use of company resources beyond acceptable use standards</a:t>
            </a:r>
          </a:p>
          <a:p>
            <a:pPr lvl="2"/>
            <a:r>
              <a:rPr lang="en-US" dirty="0"/>
              <a:t>Damages confidentiality, integrity, or availability (CIA) of company data and services</a:t>
            </a:r>
          </a:p>
          <a:p>
            <a:pPr lvl="1"/>
            <a:r>
              <a:rPr lang="en-US" dirty="0"/>
              <a:t>APTs (advanced persistent threats)</a:t>
            </a:r>
          </a:p>
          <a:p>
            <a:pPr lvl="2"/>
            <a:r>
              <a:rPr lang="en-US" dirty="0"/>
              <a:t>Attacks clearing the way for future attacks</a:t>
            </a:r>
          </a:p>
          <a:p>
            <a:pPr lvl="2"/>
            <a:r>
              <a:rPr lang="en-US" dirty="0"/>
              <a:t>Gain foothold in the target’s IT systems and infrastructure</a:t>
            </a:r>
          </a:p>
          <a:p>
            <a:pPr lvl="2"/>
            <a:r>
              <a:rPr lang="en-US" dirty="0"/>
              <a:t>APTs are long-term projects to avoid red flags</a:t>
            </a:r>
          </a:p>
        </p:txBody>
      </p:sp>
    </p:spTree>
    <p:extLst>
      <p:ext uri="{BB962C8B-B14F-4D97-AF65-F5344CB8AC3E}">
        <p14:creationId xmlns:p14="http://schemas.microsoft.com/office/powerpoint/2010/main" val="3849430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Configurations (5 of 13)</a:t>
            </a:r>
          </a:p>
        </p:txBody>
      </p:sp>
      <p:sp>
        <p:nvSpPr>
          <p:cNvPr id="5" name="Text Placeholder 4"/>
          <p:cNvSpPr>
            <a:spLocks noGrp="1"/>
          </p:cNvSpPr>
          <p:nvPr>
            <p:ph type="body" sz="quarter" idx="17"/>
          </p:nvPr>
        </p:nvSpPr>
        <p:spPr/>
        <p:txBody>
          <a:bodyPr>
            <a:normAutofit/>
          </a:bodyPr>
          <a:lstStyle/>
          <a:p>
            <a:r>
              <a:rPr lang="en-US" dirty="0"/>
              <a:t>Cloud-based approaches to security</a:t>
            </a:r>
          </a:p>
          <a:p>
            <a:pPr lvl="1"/>
            <a:r>
              <a:rPr lang="en-US" dirty="0"/>
              <a:t>Cloud security uses a shared responsibility model</a:t>
            </a:r>
          </a:p>
          <a:p>
            <a:pPr lvl="2"/>
            <a:r>
              <a:rPr lang="en-US" dirty="0"/>
              <a:t>CSP partially responsible for cloud’s security</a:t>
            </a:r>
          </a:p>
          <a:p>
            <a:pPr lvl="2"/>
            <a:r>
              <a:rPr lang="en-US" dirty="0"/>
              <a:t>Customer responsible for the remainder</a:t>
            </a:r>
          </a:p>
          <a:p>
            <a:pPr lvl="1"/>
            <a:r>
              <a:rPr lang="en-US" dirty="0"/>
              <a:t>Cloud highlights need for adaptive technology</a:t>
            </a:r>
          </a:p>
          <a:p>
            <a:pPr lvl="2"/>
            <a:r>
              <a:rPr lang="en-US" dirty="0"/>
              <a:t>Quick response times and creative thinking</a:t>
            </a:r>
          </a:p>
          <a:p>
            <a:pPr lvl="1"/>
            <a:r>
              <a:rPr lang="en-US" dirty="0"/>
              <a:t>Core techniques for maximizing cloud security</a:t>
            </a:r>
          </a:p>
          <a:p>
            <a:pPr lvl="2"/>
            <a:r>
              <a:rPr lang="en-US" dirty="0"/>
              <a:t>DevSecOps</a:t>
            </a:r>
          </a:p>
          <a:p>
            <a:pPr lvl="2"/>
            <a:r>
              <a:rPr lang="en-US" dirty="0"/>
              <a:t>Microsegmentation</a:t>
            </a:r>
          </a:p>
        </p:txBody>
      </p:sp>
    </p:spTree>
    <p:extLst>
      <p:ext uri="{BB962C8B-B14F-4D97-AF65-F5344CB8AC3E}">
        <p14:creationId xmlns:p14="http://schemas.microsoft.com/office/powerpoint/2010/main" val="3383007774"/>
      </p:ext>
    </p:extLst>
  </p:cSld>
  <p:clrMapOvr>
    <a:masterClrMapping/>
  </p:clrMapOvr>
</p:sld>
</file>

<file path=ppt/theme/theme1.xml><?xml version="1.0" encoding="utf-8"?>
<a:theme xmlns:a="http://schemas.openxmlformats.org/drawingml/2006/main" name="Office Theme">
  <a:themeElements>
    <a:clrScheme name="Custom 1">
      <a:dk1>
        <a:srgbClr val="011892"/>
      </a:dk1>
      <a:lt1>
        <a:srgbClr val="FFFFFF"/>
      </a:lt1>
      <a:dk2>
        <a:srgbClr val="006198"/>
      </a:dk2>
      <a:lt2>
        <a:srgbClr val="E7E6E6"/>
      </a:lt2>
      <a:accent1>
        <a:srgbClr val="0098D4"/>
      </a:accent1>
      <a:accent2>
        <a:srgbClr val="00B7E6"/>
      </a:accent2>
      <a:accent3>
        <a:srgbClr val="81CFEC"/>
      </a:accent3>
      <a:accent4>
        <a:srgbClr val="E8255F"/>
      </a:accent4>
      <a:accent5>
        <a:srgbClr val="FF6300"/>
      </a:accent5>
      <a:accent6>
        <a:srgbClr val="F5B600"/>
      </a:accent6>
      <a:hlink>
        <a:srgbClr val="00B7E6"/>
      </a:hlink>
      <a:folHlink>
        <a:srgbClr val="0098D4"/>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effectLst/>
      </a:spPr>
      <a:bodyPr wrap="square" lIns="0" tIns="0" rIns="0" rtlCol="0" anchor="b">
        <a:spAutoFit/>
      </a:bodyPr>
      <a:lstStyle>
        <a:defPPr>
          <a:defRPr sz="2000" smtClean="0">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Presentation1" id="{276F6C23-6457-4163-906F-9FD71B1D340C}" vid="{9A4A37B5-06EA-4573-8274-FD94E47E4E8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Accessible_PPT_Template_Cengage_downloaded 3.4.2019</Template>
  <TotalTime>0</TotalTime>
  <Words>8541</Words>
  <Application>Microsoft Office PowerPoint</Application>
  <PresentationFormat>Widescreen</PresentationFormat>
  <Paragraphs>717</Paragraphs>
  <Slides>62</Slides>
  <Notes>61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62</vt:i4>
      </vt:variant>
    </vt:vector>
  </HeadingPairs>
  <TitlesOfParts>
    <vt:vector size="68" baseType="lpstr">
      <vt:lpstr>Arial</vt:lpstr>
      <vt:lpstr>Helvetica</vt:lpstr>
      <vt:lpstr>Open Sans</vt:lpstr>
      <vt:lpstr>Arial</vt:lpstr>
      <vt:lpstr>Calibri</vt:lpstr>
      <vt:lpstr>Office Theme</vt:lpstr>
      <vt:lpstr>Securing Cloud Resources</vt:lpstr>
      <vt:lpstr>Overview (1 of 2)</vt:lpstr>
      <vt:lpstr>Overview (2 of 2)</vt:lpstr>
      <vt:lpstr>Module 6 Scenario</vt:lpstr>
      <vt:lpstr>Security Configurations (1 of 13)</vt:lpstr>
      <vt:lpstr>Security Configurations (2 of 13)</vt:lpstr>
      <vt:lpstr>Security Configurations (3 of 13)</vt:lpstr>
      <vt:lpstr>Security Configurations (4 of 13)</vt:lpstr>
      <vt:lpstr>Security Configurations (5 of 13)</vt:lpstr>
      <vt:lpstr>Security Configurations (6 of 13)</vt:lpstr>
      <vt:lpstr>Security Configurations (7 of 13)</vt:lpstr>
      <vt:lpstr>Security Configurations (8 of 13)</vt:lpstr>
      <vt:lpstr>Security Configurations (9 of 13)</vt:lpstr>
      <vt:lpstr>Security Configurations (10 of 13)</vt:lpstr>
      <vt:lpstr>Security Configurations (11 of 13)</vt:lpstr>
      <vt:lpstr>Security Configurations (12 of 13)</vt:lpstr>
      <vt:lpstr>Security Configurations (13 of 13)</vt:lpstr>
      <vt:lpstr>Virtual Network Security (1 of 27)</vt:lpstr>
      <vt:lpstr>Virtual Network Security (2 of 27)</vt:lpstr>
      <vt:lpstr>Virtual Network Security (3 of 27)</vt:lpstr>
      <vt:lpstr>Virtual Network Security (4 of 27)</vt:lpstr>
      <vt:lpstr>Virtual Network Security (5 of 27)</vt:lpstr>
      <vt:lpstr>Virtual Network Security (6 of 27)</vt:lpstr>
      <vt:lpstr>Virtual Network Security (7 of 27)</vt:lpstr>
      <vt:lpstr>Virtual Network Security (8 of 27)</vt:lpstr>
      <vt:lpstr>Virtual Network Security (9 of 27)</vt:lpstr>
      <vt:lpstr>Virtual Network Security (10 of 27)</vt:lpstr>
      <vt:lpstr>Virtual Network Security (11 of 27)</vt:lpstr>
      <vt:lpstr>Virtual Network Security (12 of 27)</vt:lpstr>
      <vt:lpstr>Virtual Network Security (13 of 27)</vt:lpstr>
      <vt:lpstr>Virtual Network Security (14 of 27)</vt:lpstr>
      <vt:lpstr>Virtual Network Security (15 of 27)</vt:lpstr>
      <vt:lpstr>Virtual Network Security (16 of 27)</vt:lpstr>
      <vt:lpstr>Virtual Network Security (17 of 27)</vt:lpstr>
      <vt:lpstr>Virtual Network Security (18 of 27)</vt:lpstr>
      <vt:lpstr>Virtual Network Security (19 of 27)</vt:lpstr>
      <vt:lpstr>Virtual Network Security (20 of 27)</vt:lpstr>
      <vt:lpstr>Virtual Network Security (21 of 27)</vt:lpstr>
      <vt:lpstr>Virtual Network Security (22 of 27)</vt:lpstr>
      <vt:lpstr>Virtual Network Security (23 of 27)</vt:lpstr>
      <vt:lpstr>Virtual Network Security (24 of 27)</vt:lpstr>
      <vt:lpstr>Virtual Network Security (25 of 27)</vt:lpstr>
      <vt:lpstr>Virtual Network Security (26 of 27)</vt:lpstr>
      <vt:lpstr>Virtual Network Security (27 of 27)</vt:lpstr>
      <vt:lpstr>Compute Security (1 of 3)</vt:lpstr>
      <vt:lpstr>Compute Security (2 of 3)</vt:lpstr>
      <vt:lpstr>Compute Security (3 of 3)</vt:lpstr>
      <vt:lpstr>Data Security (1 of 13)</vt:lpstr>
      <vt:lpstr>Data Security (2 of 13)</vt:lpstr>
      <vt:lpstr>Data Security (3 of 13)</vt:lpstr>
      <vt:lpstr>Data Security (4 of 13)</vt:lpstr>
      <vt:lpstr>Data Security (5 of 13)</vt:lpstr>
      <vt:lpstr>Data Security (6 of 13)</vt:lpstr>
      <vt:lpstr>Data Security (7 of 13)</vt:lpstr>
      <vt:lpstr>Data Security (8 of 13)</vt:lpstr>
      <vt:lpstr>Data Security (9 of 13)</vt:lpstr>
      <vt:lpstr>Data Security (10 of 13)</vt:lpstr>
      <vt:lpstr>Data Security (11 of 13)</vt:lpstr>
      <vt:lpstr>Data Security (12 of 13)</vt:lpstr>
      <vt:lpstr>Data Security (13 of 13)</vt:lpstr>
      <vt:lpstr>Troubleshooting Cloud Security (1 of 2)</vt:lpstr>
      <vt:lpstr>Troubleshooting Cloud Security (2 of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2019-04-26T10:56:53Z</dcterms:created>
  <dcterms:modified xsi:type="dcterms:W3CDTF">2022-08-15T16:31:23Z</dcterms:modified>
</cp:coreProperties>
</file>